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6" r:id="rId1"/>
    <p:sldMasterId id="2147483782" r:id="rId2"/>
    <p:sldMasterId id="2147483785" r:id="rId3"/>
    <p:sldMasterId id="2147483824" r:id="rId4"/>
    <p:sldMasterId id="2147483796" r:id="rId5"/>
    <p:sldMasterId id="2147483799" r:id="rId6"/>
    <p:sldMasterId id="2147483802" r:id="rId7"/>
    <p:sldMasterId id="2147483805" r:id="rId8"/>
    <p:sldMasterId id="2147483808" r:id="rId9"/>
    <p:sldMasterId id="2147483811" r:id="rId10"/>
    <p:sldMasterId id="2147483814" r:id="rId11"/>
  </p:sldMasterIdLst>
  <p:notesMasterIdLst>
    <p:notesMasterId r:id="rId38"/>
  </p:notesMasterIdLst>
  <p:handoutMasterIdLst>
    <p:handoutMasterId r:id="rId39"/>
  </p:handoutMasterIdLst>
  <p:sldIdLst>
    <p:sldId id="256" r:id="rId12"/>
    <p:sldId id="258" r:id="rId13"/>
    <p:sldId id="315" r:id="rId14"/>
    <p:sldId id="316" r:id="rId15"/>
    <p:sldId id="318" r:id="rId16"/>
    <p:sldId id="323" r:id="rId17"/>
    <p:sldId id="328" r:id="rId18"/>
    <p:sldId id="335" r:id="rId19"/>
    <p:sldId id="338" r:id="rId20"/>
    <p:sldId id="346" r:id="rId21"/>
    <p:sldId id="347" r:id="rId22"/>
    <p:sldId id="334" r:id="rId23"/>
    <p:sldId id="322" r:id="rId24"/>
    <p:sldId id="339" r:id="rId25"/>
    <p:sldId id="340" r:id="rId26"/>
    <p:sldId id="341" r:id="rId27"/>
    <p:sldId id="343" r:id="rId28"/>
    <p:sldId id="345" r:id="rId29"/>
    <p:sldId id="349" r:id="rId30"/>
    <p:sldId id="326" r:id="rId31"/>
    <p:sldId id="314" r:id="rId32"/>
    <p:sldId id="321" r:id="rId33"/>
    <p:sldId id="344" r:id="rId34"/>
    <p:sldId id="348" r:id="rId35"/>
    <p:sldId id="330" r:id="rId36"/>
    <p:sldId id="260" r:id="rId3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436" userDrawn="1">
          <p15:clr>
            <a:srgbClr val="A4A3A4"/>
          </p15:clr>
        </p15:guide>
        <p15:guide id="2" orient="horz" pos="618" userDrawn="1">
          <p15:clr>
            <a:srgbClr val="A4A3A4"/>
          </p15:clr>
        </p15:guide>
        <p15:guide id="3" orient="horz" pos="845" userDrawn="1">
          <p15:clr>
            <a:srgbClr val="A4A3A4"/>
          </p15:clr>
        </p15:guide>
        <p15:guide id="4" orient="horz" pos="2840" userDrawn="1">
          <p15:clr>
            <a:srgbClr val="A4A3A4"/>
          </p15:clr>
        </p15:guide>
        <p15:guide id="5" orient="horz" pos="4020" userDrawn="1">
          <p15:clr>
            <a:srgbClr val="A4A3A4"/>
          </p15:clr>
        </p15:guide>
        <p15:guide id="6" pos="7045" userDrawn="1">
          <p15:clr>
            <a:srgbClr val="A4A3A4"/>
          </p15:clr>
        </p15:guide>
        <p15:guide id="7" pos="63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777777"/>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3" autoAdjust="0"/>
    <p:restoredTop sz="86394" autoAdjust="0"/>
  </p:normalViewPr>
  <p:slideViewPr>
    <p:cSldViewPr snapToGrid="0" showGuides="1">
      <p:cViewPr varScale="1">
        <p:scale>
          <a:sx n="96" d="100"/>
          <a:sy n="96" d="100"/>
        </p:scale>
        <p:origin x="816" y="84"/>
      </p:cViewPr>
      <p:guideLst>
        <p:guide orient="horz" pos="436"/>
        <p:guide orient="horz" pos="618"/>
        <p:guide orient="horz" pos="845"/>
        <p:guide orient="horz" pos="2840"/>
        <p:guide orient="horz" pos="4020"/>
        <p:guide pos="7045"/>
        <p:guide pos="63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770"/>
    </p:cViewPr>
  </p:sorterViewPr>
  <p:notesViewPr>
    <p:cSldViewPr snapToGrid="0" showGuides="1">
      <p:cViewPr varScale="1">
        <p:scale>
          <a:sx n="56" d="100"/>
          <a:sy n="56" d="100"/>
        </p:scale>
        <p:origin x="2429"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FD6B2986-D06E-4F3C-B19C-CC0A0E2B9416}" type="datetimeFigureOut">
              <a:rPr lang="zh-CN" altLang="en-US"/>
              <a:pPr>
                <a:defRPr/>
              </a:pPr>
              <a:t>2018/11/5</a:t>
            </a:fld>
            <a:endParaRPr lang="en-US" altLang="zh-CN" dirty="0"/>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dirty="0"/>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4B569440-9C1A-4A13-B530-46C3A9E17375}" type="slidenum">
              <a:rPr lang="zh-CN" altLang="en-US"/>
              <a:pPr>
                <a:defRPr/>
              </a:pPr>
              <a:t>‹#›</a:t>
            </a:fld>
            <a:endParaRPr lang="en-US" altLang="zh-CN" dirty="0"/>
          </a:p>
        </p:txBody>
      </p:sp>
    </p:spTree>
    <p:extLst>
      <p:ext uri="{BB962C8B-B14F-4D97-AF65-F5344CB8AC3E}">
        <p14:creationId xmlns:p14="http://schemas.microsoft.com/office/powerpoint/2010/main" val="9417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E44DE-DE4C-4C5E-9227-61FB74048F7A}" type="datetimeFigureOut">
              <a:rPr lang="zh-CN" altLang="en-US" smtClean="0"/>
              <a:t>2018/11/5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577E7-94DD-4B0F-A30C-409B7188B9AD}" type="slidenum">
              <a:rPr lang="zh-CN" altLang="en-US" smtClean="0"/>
              <a:t>‹#›</a:t>
            </a:fld>
            <a:endParaRPr lang="zh-CN" altLang="en-US"/>
          </a:p>
        </p:txBody>
      </p:sp>
    </p:spTree>
    <p:extLst>
      <p:ext uri="{BB962C8B-B14F-4D97-AF65-F5344CB8AC3E}">
        <p14:creationId xmlns:p14="http://schemas.microsoft.com/office/powerpoint/2010/main" val="79095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data centres</a:t>
            </a:r>
            <a:r>
              <a:rPr lang="en-CA" baseline="0" dirty="0"/>
              <a:t> may be based designed on TIA-942</a:t>
            </a:r>
            <a:endParaRPr lang="en-CA" dirty="0"/>
          </a:p>
        </p:txBody>
      </p:sp>
      <p:sp>
        <p:nvSpPr>
          <p:cNvPr id="4" name="Slide Number Placeholder 3"/>
          <p:cNvSpPr>
            <a:spLocks noGrp="1"/>
          </p:cNvSpPr>
          <p:nvPr>
            <p:ph type="sldNum" sz="quarter" idx="5"/>
          </p:nvPr>
        </p:nvSpPr>
        <p:spPr/>
        <p:txBody>
          <a:bodyPr/>
          <a:lstStyle/>
          <a:p>
            <a:fld id="{9D7577E7-94DD-4B0F-A30C-409B7188B9AD}" type="slidenum">
              <a:rPr lang="zh-CN" altLang="en-US" smtClean="0"/>
              <a:t>26</a:t>
            </a:fld>
            <a:endParaRPr lang="zh-CN" altLang="en-US"/>
          </a:p>
        </p:txBody>
      </p:sp>
    </p:spTree>
    <p:extLst>
      <p:ext uri="{BB962C8B-B14F-4D97-AF65-F5344CB8AC3E}">
        <p14:creationId xmlns:p14="http://schemas.microsoft.com/office/powerpoint/2010/main" val="50592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2636839"/>
            <a:ext cx="7488767" cy="584775"/>
          </a:xfrm>
        </p:spPr>
        <p:txBody>
          <a:bodyPr/>
          <a:lstStyle/>
          <a:p>
            <a:r>
              <a:rPr lang="zh-CN" altLang="en-US" dirty="0"/>
              <a:t>单击此处编辑母版标题样式</a:t>
            </a:r>
          </a:p>
        </p:txBody>
      </p:sp>
      <p:sp>
        <p:nvSpPr>
          <p:cNvPr id="3" name="Rectangle 19"/>
          <p:cNvSpPr>
            <a:spLocks noGrp="1" noChangeArrowheads="1"/>
          </p:cNvSpPr>
          <p:nvPr>
            <p:ph type="dt" sz="quarter" idx="10"/>
          </p:nvPr>
        </p:nvSpPr>
        <p:spPr>
          <a:ln/>
        </p:spPr>
        <p:txBody>
          <a:bodyPr/>
          <a:lstStyle>
            <a:lvl1pPr>
              <a:defRPr/>
            </a:lvl1pPr>
          </a:lstStyle>
          <a:p>
            <a:pPr>
              <a:defRPr/>
            </a:pPr>
            <a:r>
              <a:rPr lang="en-US" altLang="zh-CN"/>
              <a:t>ISFT 2018</a:t>
            </a:r>
            <a:endParaRPr lang="en-US" altLang="zh-CN" dirty="0"/>
          </a:p>
        </p:txBody>
      </p:sp>
    </p:spTree>
    <p:extLst>
      <p:ext uri="{BB962C8B-B14F-4D97-AF65-F5344CB8AC3E}">
        <p14:creationId xmlns:p14="http://schemas.microsoft.com/office/powerpoint/2010/main" val="126948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a:t>ISFT 2018</a:t>
            </a:r>
            <a:endParaRPr lang="zh-CN" altLang="en-US" dirty="0"/>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254002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r>
              <a:rPr lang="en-US" altLang="zh-CN"/>
              <a:t>ISFT 2018</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357403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r>
              <a:rPr lang="en-US" altLang="zh-CN"/>
              <a:t>ISFT 2018</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296179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a:t>ISFT 2018</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1922919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a:t>ISFT 2018</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334276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4747742"/>
            <a:ext cx="7488767" cy="584775"/>
          </a:xfrm>
        </p:spPr>
        <p:txBody>
          <a:bodyPr/>
          <a:lstStyle/>
          <a:p>
            <a:r>
              <a:rPr lang="zh-CN" altLang="en-US" dirty="0"/>
              <a:t>单击此处编辑母版标题样式</a:t>
            </a:r>
          </a:p>
        </p:txBody>
      </p:sp>
      <p:sp>
        <p:nvSpPr>
          <p:cNvPr id="3" name="Rectangle 19"/>
          <p:cNvSpPr>
            <a:spLocks noGrp="1" noChangeArrowheads="1"/>
          </p:cNvSpPr>
          <p:nvPr>
            <p:ph type="dt" sz="quarter" idx="10"/>
          </p:nvPr>
        </p:nvSpPr>
        <p:spPr>
          <a:ln/>
        </p:spPr>
        <p:txBody>
          <a:bodyPr/>
          <a:lstStyle>
            <a:lvl1pPr>
              <a:defRPr/>
            </a:lvl1pPr>
          </a:lstStyle>
          <a:p>
            <a:pPr>
              <a:defRPr/>
            </a:pPr>
            <a:r>
              <a:rPr lang="en-US" altLang="zh-CN"/>
              <a:t>ISFT 2018</a:t>
            </a:r>
          </a:p>
        </p:txBody>
      </p:sp>
    </p:spTree>
    <p:extLst>
      <p:ext uri="{BB962C8B-B14F-4D97-AF65-F5344CB8AC3E}">
        <p14:creationId xmlns:p14="http://schemas.microsoft.com/office/powerpoint/2010/main" val="77326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4747742"/>
            <a:ext cx="7488767" cy="584775"/>
          </a:xfrm>
        </p:spPr>
        <p:txBody>
          <a:bodyPr/>
          <a:lstStyle/>
          <a:p>
            <a:r>
              <a:rPr lang="zh-CN" altLang="en-US" dirty="0"/>
              <a:t>单击此处编辑母版标题样式</a:t>
            </a:r>
          </a:p>
        </p:txBody>
      </p:sp>
      <p:sp>
        <p:nvSpPr>
          <p:cNvPr id="3" name="Rectangle 19"/>
          <p:cNvSpPr>
            <a:spLocks noGrp="1" noChangeArrowheads="1"/>
          </p:cNvSpPr>
          <p:nvPr>
            <p:ph type="dt" sz="quarter" idx="10"/>
          </p:nvPr>
        </p:nvSpPr>
        <p:spPr>
          <a:ln/>
        </p:spPr>
        <p:txBody>
          <a:bodyPr/>
          <a:lstStyle>
            <a:lvl1pPr>
              <a:defRPr/>
            </a:lvl1pPr>
          </a:lstStyle>
          <a:p>
            <a:pPr>
              <a:defRPr/>
            </a:pPr>
            <a:r>
              <a:rPr lang="en-US" altLang="zh-CN"/>
              <a:t>ISFT 2018</a:t>
            </a:r>
          </a:p>
        </p:txBody>
      </p:sp>
    </p:spTree>
    <p:extLst>
      <p:ext uri="{BB962C8B-B14F-4D97-AF65-F5344CB8AC3E}">
        <p14:creationId xmlns:p14="http://schemas.microsoft.com/office/powerpoint/2010/main" val="276640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4747742"/>
            <a:ext cx="7488767" cy="584775"/>
          </a:xfrm>
        </p:spPr>
        <p:txBody>
          <a:bodyPr/>
          <a:lstStyle/>
          <a:p>
            <a:r>
              <a:rPr lang="zh-CN" altLang="en-US" dirty="0"/>
              <a:t>单击此处编辑母版标题样式</a:t>
            </a:r>
          </a:p>
        </p:txBody>
      </p:sp>
      <p:sp>
        <p:nvSpPr>
          <p:cNvPr id="3" name="Rectangle 19"/>
          <p:cNvSpPr>
            <a:spLocks noGrp="1" noChangeArrowheads="1"/>
          </p:cNvSpPr>
          <p:nvPr>
            <p:ph type="dt" sz="quarter" idx="10"/>
          </p:nvPr>
        </p:nvSpPr>
        <p:spPr>
          <a:ln/>
        </p:spPr>
        <p:txBody>
          <a:bodyPr/>
          <a:lstStyle>
            <a:lvl1pPr>
              <a:defRPr/>
            </a:lvl1pPr>
          </a:lstStyle>
          <a:p>
            <a:pPr>
              <a:defRPr/>
            </a:pPr>
            <a:r>
              <a:rPr lang="en-US" altLang="zh-CN"/>
              <a:t>ISFT 2018</a:t>
            </a:r>
          </a:p>
        </p:txBody>
      </p:sp>
    </p:spTree>
    <p:extLst>
      <p:ext uri="{BB962C8B-B14F-4D97-AF65-F5344CB8AC3E}">
        <p14:creationId xmlns:p14="http://schemas.microsoft.com/office/powerpoint/2010/main" val="192982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48173"/>
            <a:ext cx="10515600" cy="1120588"/>
          </a:xfrm>
        </p:spPr>
        <p:txBody>
          <a:bodyPr/>
          <a:lstStyle>
            <a:lvl1pPr>
              <a:defRPr>
                <a:latin typeface="Arial" panose="020B0604020202020204" pitchFamily="34" charset="0"/>
                <a:cs typeface="Arial" panose="020B0604020202020204" pitchFamily="34" charset="0"/>
              </a:defRPr>
            </a:lvl1pPr>
          </a:lstStyle>
          <a:p>
            <a:endParaRPr lang="zh-CN" altLang="en-US" dirty="0"/>
          </a:p>
        </p:txBody>
      </p:sp>
      <p:sp>
        <p:nvSpPr>
          <p:cNvPr id="3" name="内容占位符 2"/>
          <p:cNvSpPr>
            <a:spLocks noGrp="1"/>
          </p:cNvSpPr>
          <p:nvPr>
            <p:ph idx="1"/>
          </p:nvPr>
        </p:nvSpPr>
        <p:spPr>
          <a:xfrm>
            <a:off x="846509" y="1412776"/>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r>
              <a:rPr lang="en-US" altLang="zh-CN"/>
              <a:t>ISFT 2018</a:t>
            </a:r>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a:xfrm>
            <a:off x="8610600" y="6356350"/>
            <a:ext cx="509736" cy="365125"/>
          </a:xfrm>
        </p:spPr>
        <p:txBody>
          <a:bodyPr/>
          <a:lstStyle/>
          <a:p>
            <a:fld id="{8F184B70-6C04-4661-B6D2-1E8A52942FD2}" type="slidenum">
              <a:rPr lang="zh-CN" altLang="en-US" smtClean="0"/>
              <a:t>‹#›</a:t>
            </a:fld>
            <a:endParaRPr lang="zh-CN" altLang="en-US" dirty="0"/>
          </a:p>
        </p:txBody>
      </p:sp>
      <p:sp>
        <p:nvSpPr>
          <p:cNvPr id="7" name="Rectangle 48">
            <a:extLst>
              <a:ext uri="{FF2B5EF4-FFF2-40B4-BE49-F238E27FC236}">
                <a16:creationId xmlns:a16="http://schemas.microsoft.com/office/drawing/2014/main" id="{3F963788-263D-CF49-BE8D-93DD9C28B549}"/>
              </a:ext>
            </a:extLst>
          </p:cNvPr>
          <p:cNvSpPr/>
          <p:nvPr userDrawn="1"/>
        </p:nvSpPr>
        <p:spPr bwMode="auto">
          <a:xfrm flipV="1">
            <a:off x="0" y="1124744"/>
            <a:ext cx="12192000" cy="60959"/>
          </a:xfrm>
          <a:prstGeom prst="rect">
            <a:avLst/>
          </a:prstGeom>
          <a:gradFill>
            <a:gsLst>
              <a:gs pos="0">
                <a:srgbClr val="FFC000"/>
              </a:gs>
              <a:gs pos="50000">
                <a:srgbClr val="E66C7D">
                  <a:lumMod val="75000"/>
                </a:srgbClr>
              </a:gs>
              <a:gs pos="100000">
                <a:srgbClr val="E66C7D">
                  <a:lumMod val="50000"/>
                </a:srgbClr>
              </a:gs>
            </a:gsLst>
            <a:lin ang="10800000" scaled="0"/>
          </a:gradFill>
        </p:spPr>
        <p:txBody>
          <a:bodyPr wrap="square" rtlCol="0" anchor="ctr">
            <a:noAutofit/>
          </a:bodyPr>
          <a:lstStyle/>
          <a:p>
            <a:pPr marL="959976" fontAlgn="auto">
              <a:spcBef>
                <a:spcPts val="0"/>
              </a:spcBef>
              <a:spcAft>
                <a:spcPts val="0"/>
              </a:spcAft>
              <a:defRPr/>
            </a:pPr>
            <a:endParaRPr lang="zh-CN" altLang="en-US" sz="2133" kern="0">
              <a:solidFill>
                <a:sysClr val="window" lastClr="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7802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r>
              <a:rPr lang="en-US" altLang="zh-CN"/>
              <a:t>ISFT 2018</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298101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2175085"/>
            <a:ext cx="7488767" cy="586957"/>
          </a:xfrm>
        </p:spPr>
        <p:txBody>
          <a:bodyPr/>
          <a:lstStyle/>
          <a:p>
            <a:r>
              <a:rPr lang="zh-CN" altLang="en-US"/>
              <a:t>单击此处编辑母版标题样式</a:t>
            </a:r>
            <a:endParaRPr lang="zh-CN" altLang="en-US" dirty="0"/>
          </a:p>
        </p:txBody>
      </p:sp>
      <p:sp>
        <p:nvSpPr>
          <p:cNvPr id="8" name="副标题 2"/>
          <p:cNvSpPr>
            <a:spLocks noGrp="1"/>
          </p:cNvSpPr>
          <p:nvPr>
            <p:ph type="subTitle" idx="11"/>
          </p:nvPr>
        </p:nvSpPr>
        <p:spPr>
          <a:xfrm>
            <a:off x="1007533" y="3068639"/>
            <a:ext cx="8534400" cy="46166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r>
              <a:rPr lang="en-US" altLang="zh-CN"/>
              <a:t>ISFT 2018</a:t>
            </a:r>
            <a:endParaRPr lang="en-US" altLang="zh-CN" dirty="0"/>
          </a:p>
        </p:txBody>
      </p:sp>
    </p:spTree>
    <p:extLst>
      <p:ext uri="{BB962C8B-B14F-4D97-AF65-F5344CB8AC3E}">
        <p14:creationId xmlns:p14="http://schemas.microsoft.com/office/powerpoint/2010/main" val="13976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2636839"/>
            <a:ext cx="7488767" cy="584775"/>
          </a:xfrm>
        </p:spPr>
        <p:txBody>
          <a:bodyPr/>
          <a:lstStyle/>
          <a:p>
            <a:r>
              <a:rPr lang="zh-CN" altLang="en-US" dirty="0"/>
              <a:t>单击此处编辑母版标题样式</a:t>
            </a:r>
          </a:p>
        </p:txBody>
      </p:sp>
      <p:sp>
        <p:nvSpPr>
          <p:cNvPr id="3" name="Rectangle 19"/>
          <p:cNvSpPr>
            <a:spLocks noGrp="1" noChangeArrowheads="1"/>
          </p:cNvSpPr>
          <p:nvPr>
            <p:ph type="dt" sz="quarter" idx="10"/>
          </p:nvPr>
        </p:nvSpPr>
        <p:spPr>
          <a:ln/>
        </p:spPr>
        <p:txBody>
          <a:bodyPr/>
          <a:lstStyle>
            <a:lvl1pPr>
              <a:defRPr/>
            </a:lvl1pPr>
          </a:lstStyle>
          <a:p>
            <a:pPr>
              <a:defRPr/>
            </a:pPr>
            <a:r>
              <a:rPr lang="en-US" altLang="zh-CN"/>
              <a:t>ISFT 2018</a:t>
            </a:r>
            <a:endParaRPr lang="en-US" altLang="zh-CN" dirty="0"/>
          </a:p>
        </p:txBody>
      </p:sp>
    </p:spTree>
    <p:extLst>
      <p:ext uri="{BB962C8B-B14F-4D97-AF65-F5344CB8AC3E}">
        <p14:creationId xmlns:p14="http://schemas.microsoft.com/office/powerpoint/2010/main" val="112073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r>
              <a:rPr lang="en-US" altLang="zh-CN"/>
              <a:t>ISFT 2018</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249701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48173"/>
            <a:ext cx="10515600" cy="1120588"/>
          </a:xfrm>
        </p:spPr>
        <p:txBody>
          <a:bodyPr/>
          <a:lstStyle>
            <a:lvl1pPr>
              <a:defRPr>
                <a:latin typeface="Arial" panose="020B0604020202020204" pitchFamily="34" charset="0"/>
                <a:cs typeface="Arial" panose="020B0604020202020204" pitchFamily="34" charset="0"/>
              </a:defRPr>
            </a:lvl1pPr>
          </a:lstStyle>
          <a:p>
            <a:endParaRPr lang="zh-CN" altLang="en-US" dirty="0"/>
          </a:p>
        </p:txBody>
      </p:sp>
      <p:sp>
        <p:nvSpPr>
          <p:cNvPr id="3" name="内容占位符 2"/>
          <p:cNvSpPr>
            <a:spLocks noGrp="1"/>
          </p:cNvSpPr>
          <p:nvPr>
            <p:ph idx="1"/>
          </p:nvPr>
        </p:nvSpPr>
        <p:spPr>
          <a:xfrm>
            <a:off x="846509" y="1412776"/>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r>
              <a:rPr lang="en-US" altLang="zh-CN"/>
              <a:t>ISFT 2018</a:t>
            </a:r>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a:xfrm>
            <a:off x="8610600" y="6356350"/>
            <a:ext cx="509736" cy="365125"/>
          </a:xfrm>
        </p:spPr>
        <p:txBody>
          <a:bodyPr/>
          <a:lstStyle/>
          <a:p>
            <a:fld id="{8F184B70-6C04-4661-B6D2-1E8A52942FD2}" type="slidenum">
              <a:rPr lang="zh-CN" altLang="en-US" smtClean="0"/>
              <a:t>‹#›</a:t>
            </a:fld>
            <a:endParaRPr lang="zh-CN" altLang="en-US" dirty="0"/>
          </a:p>
        </p:txBody>
      </p:sp>
      <p:sp>
        <p:nvSpPr>
          <p:cNvPr id="7" name="Rectangle 48">
            <a:extLst>
              <a:ext uri="{FF2B5EF4-FFF2-40B4-BE49-F238E27FC236}">
                <a16:creationId xmlns:a16="http://schemas.microsoft.com/office/drawing/2014/main" id="{3F963788-263D-CF49-BE8D-93DD9C28B549}"/>
              </a:ext>
            </a:extLst>
          </p:cNvPr>
          <p:cNvSpPr/>
          <p:nvPr userDrawn="1"/>
        </p:nvSpPr>
        <p:spPr bwMode="auto">
          <a:xfrm flipV="1">
            <a:off x="0" y="1124744"/>
            <a:ext cx="12192000" cy="60959"/>
          </a:xfrm>
          <a:prstGeom prst="rect">
            <a:avLst/>
          </a:prstGeom>
          <a:gradFill>
            <a:gsLst>
              <a:gs pos="0">
                <a:srgbClr val="FFC000"/>
              </a:gs>
              <a:gs pos="50000">
                <a:srgbClr val="E66C7D">
                  <a:lumMod val="75000"/>
                </a:srgbClr>
              </a:gs>
              <a:gs pos="100000">
                <a:srgbClr val="E66C7D">
                  <a:lumMod val="50000"/>
                </a:srgbClr>
              </a:gs>
            </a:gsLst>
            <a:lin ang="10800000" scaled="0"/>
          </a:gradFill>
        </p:spPr>
        <p:txBody>
          <a:bodyPr wrap="square" rtlCol="0" anchor="ctr">
            <a:noAutofit/>
          </a:bodyPr>
          <a:lstStyle/>
          <a:p>
            <a:pPr marL="959976" fontAlgn="auto">
              <a:spcBef>
                <a:spcPts val="0"/>
              </a:spcBef>
              <a:spcAft>
                <a:spcPts val="0"/>
              </a:spcAft>
              <a:defRPr/>
            </a:pPr>
            <a:endParaRPr lang="zh-CN" altLang="en-US" sz="2133" kern="0">
              <a:solidFill>
                <a:sysClr val="window" lastClr="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880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r>
              <a:rPr lang="en-US" altLang="zh-CN"/>
              <a:t>ISFT 2018</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53887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r>
              <a:rPr lang="en-US" altLang="zh-CN"/>
              <a:t>ISFT 2018</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337741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r>
              <a:rPr lang="en-US" altLang="zh-CN"/>
              <a:t>ISFT 2018</a:t>
            </a:r>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123568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r>
              <a:rPr lang="en-US" altLang="zh-CN"/>
              <a:t>ISFT 2018</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1299956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4.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theme" Target="../theme/theme5.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12875"/>
            <a:ext cx="1219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1007534" y="2636839"/>
            <a:ext cx="7397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2053"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1" name="Rectangle 19"/>
          <p:cNvSpPr>
            <a:spLocks noGrp="1" noChangeArrowheads="1"/>
          </p:cNvSpPr>
          <p:nvPr>
            <p:ph type="dt" sz="quarter" idx="2"/>
          </p:nvPr>
        </p:nvSpPr>
        <p:spPr bwMode="auto">
          <a:xfrm>
            <a:off x="1007533" y="479426"/>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panose="020B0604020202020204" pitchFamily="34" charset="0"/>
                <a:ea typeface="+mj-ea"/>
                <a:cs typeface="Arial" panose="020B0604020202020204" pitchFamily="34" charset="0"/>
              </a:defRPr>
            </a:lvl1pPr>
          </a:lstStyle>
          <a:p>
            <a:pPr>
              <a:defRPr/>
            </a:pPr>
            <a:r>
              <a:rPr lang="en-US" altLang="zh-CN"/>
              <a:t>ISFT 2018</a:t>
            </a:r>
            <a:endParaRPr lang="en-US" altLang="zh-CN" dirty="0"/>
          </a:p>
        </p:txBody>
      </p:sp>
      <p:sp>
        <p:nvSpPr>
          <p:cNvPr id="2055" name="Rectangle 21"/>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a:lnSpc>
                <a:spcPct val="125000"/>
              </a:lnSpc>
              <a:spcBef>
                <a:spcPct val="20000"/>
              </a:spcBef>
            </a:pPr>
            <a:r>
              <a:rPr lang="zh-CN" altLang="en-US" sz="1100" dirty="0">
                <a:solidFill>
                  <a:srgbClr val="FFFFFF"/>
                </a:solidFill>
                <a:latin typeface="Arial" pitchFamily="34" charset="0"/>
              </a:rPr>
              <a:t>英文标题</a:t>
            </a:r>
            <a:r>
              <a:rPr lang="en-US" altLang="zh-CN" sz="1100" dirty="0">
                <a:solidFill>
                  <a:srgbClr val="FFFFFF"/>
                </a:solidFill>
                <a:latin typeface="Arial" pitchFamily="34" charset="0"/>
              </a:rPr>
              <a:t>:32-35pt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Medium</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中文标题</a:t>
            </a:r>
            <a:r>
              <a:rPr lang="en-US" altLang="zh-CN" sz="1100" dirty="0">
                <a:solidFill>
                  <a:srgbClr val="FFFFFF"/>
                </a:solidFill>
                <a:latin typeface="Arial" pitchFamily="34" charset="0"/>
              </a:rPr>
              <a:t>:30-32pt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黑体</a:t>
            </a: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英文正文</a:t>
            </a:r>
            <a:r>
              <a:rPr lang="en-US" altLang="zh-CN" sz="1100" dirty="0">
                <a:solidFill>
                  <a:srgbClr val="FFFFFF"/>
                </a:solidFill>
                <a:latin typeface="Arial" pitchFamily="34" charset="0"/>
              </a:rPr>
              <a:t>:20-22pt</a:t>
            </a:r>
          </a:p>
          <a:p>
            <a:pPr marL="342900" indent="-342900" algn="r">
              <a:lnSpc>
                <a:spcPct val="125000"/>
              </a:lnSpc>
              <a:spcBef>
                <a:spcPct val="20000"/>
              </a:spcBef>
            </a:pPr>
            <a:r>
              <a:rPr lang="zh-CN" altLang="en-US" sz="1100" dirty="0">
                <a:solidFill>
                  <a:srgbClr val="FFFFFF"/>
                </a:solidFill>
                <a:latin typeface="Arial" pitchFamily="34" charset="0"/>
              </a:rPr>
              <a:t>子目录 </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 :18pt  </a:t>
            </a: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Regular</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中文正文</a:t>
            </a:r>
            <a:r>
              <a:rPr lang="en-US" altLang="zh-CN" sz="1100" dirty="0">
                <a:solidFill>
                  <a:srgbClr val="FFFFFF"/>
                </a:solidFill>
                <a:latin typeface="Arial" pitchFamily="34" charset="0"/>
              </a:rPr>
              <a:t>:18-20pt</a:t>
            </a:r>
          </a:p>
          <a:p>
            <a:pPr marL="342900" indent="-342900" algn="r">
              <a:lnSpc>
                <a:spcPct val="125000"/>
              </a:lnSpc>
              <a:spcBef>
                <a:spcPct val="20000"/>
              </a:spcBef>
            </a:pPr>
            <a:r>
              <a:rPr lang="zh-CN" altLang="en-US" sz="1100" dirty="0">
                <a:solidFill>
                  <a:srgbClr val="FFFFFF"/>
                </a:solidFill>
                <a:latin typeface="Arial" pitchFamily="34" charset="0"/>
              </a:rPr>
              <a:t>子目录</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):18pt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细黑体 </a:t>
            </a:r>
            <a:endParaRPr lang="zh-CN" altLang="en-US" sz="1100" dirty="0">
              <a:solidFill>
                <a:srgbClr val="000000"/>
              </a:solidFill>
              <a:latin typeface="Arial" pitchFamily="34" charset="0"/>
            </a:endParaRPr>
          </a:p>
        </p:txBody>
      </p:sp>
      <p:grpSp>
        <p:nvGrpSpPr>
          <p:cNvPr id="2056" name="Group 22"/>
          <p:cNvGrpSpPr>
            <a:grpSpLocks/>
          </p:cNvGrpSpPr>
          <p:nvPr/>
        </p:nvGrpSpPr>
        <p:grpSpPr bwMode="auto">
          <a:xfrm>
            <a:off x="12433301" y="3511550"/>
            <a:ext cx="1225551" cy="3224212"/>
            <a:chOff x="5839" y="2251"/>
            <a:chExt cx="579" cy="2031"/>
          </a:xfrm>
        </p:grpSpPr>
        <p:sp>
          <p:nvSpPr>
            <p:cNvPr id="2061" name="Rectangle 23"/>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2062" name="Group 24"/>
            <p:cNvGrpSpPr>
              <a:grpSpLocks/>
            </p:cNvGrpSpPr>
            <p:nvPr userDrawn="1"/>
          </p:nvGrpSpPr>
          <p:grpSpPr bwMode="auto">
            <a:xfrm>
              <a:off x="5893" y="2387"/>
              <a:ext cx="466" cy="115"/>
              <a:chOff x="5893" y="2387"/>
              <a:chExt cx="466" cy="115"/>
            </a:xfrm>
          </p:grpSpPr>
          <p:sp>
            <p:nvSpPr>
              <p:cNvPr id="2123" name="Rectangle 25"/>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4" name="Rectangle 26"/>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5" name="Rectangle 27"/>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6" name="Rectangle 28"/>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3" name="Group 29"/>
            <p:cNvGrpSpPr>
              <a:grpSpLocks/>
            </p:cNvGrpSpPr>
            <p:nvPr userDrawn="1"/>
          </p:nvGrpSpPr>
          <p:grpSpPr bwMode="auto">
            <a:xfrm>
              <a:off x="5893" y="2523"/>
              <a:ext cx="466" cy="115"/>
              <a:chOff x="5893" y="2523"/>
              <a:chExt cx="466" cy="115"/>
            </a:xfrm>
          </p:grpSpPr>
          <p:sp>
            <p:nvSpPr>
              <p:cNvPr id="2119" name="Rectangle 30"/>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0" name="Rectangle 31"/>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1" name="Rectangle 32"/>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2" name="Rectangle 33"/>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4" name="Group 34"/>
            <p:cNvGrpSpPr>
              <a:grpSpLocks/>
            </p:cNvGrpSpPr>
            <p:nvPr userDrawn="1"/>
          </p:nvGrpSpPr>
          <p:grpSpPr bwMode="auto">
            <a:xfrm>
              <a:off x="5893" y="2659"/>
              <a:ext cx="466" cy="115"/>
              <a:chOff x="5893" y="2659"/>
              <a:chExt cx="466" cy="115"/>
            </a:xfrm>
          </p:grpSpPr>
          <p:sp>
            <p:nvSpPr>
              <p:cNvPr id="2115" name="Rectangle 35"/>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6" name="Rectangle 36"/>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7" name="Rectangle 37"/>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8" name="Rectangle 38"/>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5" name="Group 39"/>
            <p:cNvGrpSpPr>
              <a:grpSpLocks/>
            </p:cNvGrpSpPr>
            <p:nvPr userDrawn="1"/>
          </p:nvGrpSpPr>
          <p:grpSpPr bwMode="auto">
            <a:xfrm>
              <a:off x="5893" y="2251"/>
              <a:ext cx="466" cy="119"/>
              <a:chOff x="5893" y="2251"/>
              <a:chExt cx="466" cy="119"/>
            </a:xfrm>
          </p:grpSpPr>
          <p:sp>
            <p:nvSpPr>
              <p:cNvPr id="2111" name="Rectangle 40"/>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2" name="Rectangle 41"/>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3" name="Rectangle 42"/>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4" name="Rectangle 43"/>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6" name="Group 44"/>
            <p:cNvGrpSpPr>
              <a:grpSpLocks/>
            </p:cNvGrpSpPr>
            <p:nvPr userDrawn="1"/>
          </p:nvGrpSpPr>
          <p:grpSpPr bwMode="auto">
            <a:xfrm>
              <a:off x="5893" y="2886"/>
              <a:ext cx="466" cy="115"/>
              <a:chOff x="5893" y="2886"/>
              <a:chExt cx="466" cy="115"/>
            </a:xfrm>
          </p:grpSpPr>
          <p:sp>
            <p:nvSpPr>
              <p:cNvPr id="2107" name="Rectangle 45"/>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8" name="Rectangle 46"/>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9" name="Rectangle 47"/>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0" name="Rectangle 48"/>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7" name="Group 49"/>
            <p:cNvGrpSpPr>
              <a:grpSpLocks/>
            </p:cNvGrpSpPr>
            <p:nvPr userDrawn="1"/>
          </p:nvGrpSpPr>
          <p:grpSpPr bwMode="auto">
            <a:xfrm>
              <a:off x="5893" y="3022"/>
              <a:ext cx="466" cy="115"/>
              <a:chOff x="5893" y="3022"/>
              <a:chExt cx="466" cy="115"/>
            </a:xfrm>
          </p:grpSpPr>
          <p:sp>
            <p:nvSpPr>
              <p:cNvPr id="2103" name="Rectangle 50"/>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4" name="Rectangle 51"/>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5" name="Rectangle 52"/>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6" name="Rectangle 53"/>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8" name="Group 54"/>
            <p:cNvGrpSpPr>
              <a:grpSpLocks/>
            </p:cNvGrpSpPr>
            <p:nvPr userDrawn="1"/>
          </p:nvGrpSpPr>
          <p:grpSpPr bwMode="auto">
            <a:xfrm>
              <a:off x="5893" y="3158"/>
              <a:ext cx="466" cy="115"/>
              <a:chOff x="5893" y="3158"/>
              <a:chExt cx="466" cy="115"/>
            </a:xfrm>
          </p:grpSpPr>
          <p:sp>
            <p:nvSpPr>
              <p:cNvPr id="2099" name="Rectangle 55"/>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 name="Rectangle 56"/>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1" name="Rectangle 57"/>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2" name="Rectangle 58"/>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9" name="Group 59"/>
            <p:cNvGrpSpPr>
              <a:grpSpLocks/>
            </p:cNvGrpSpPr>
            <p:nvPr userDrawn="1"/>
          </p:nvGrpSpPr>
          <p:grpSpPr bwMode="auto">
            <a:xfrm>
              <a:off x="5893" y="3385"/>
              <a:ext cx="466" cy="115"/>
              <a:chOff x="5893" y="3385"/>
              <a:chExt cx="466" cy="115"/>
            </a:xfrm>
          </p:grpSpPr>
          <p:sp>
            <p:nvSpPr>
              <p:cNvPr id="2095" name="Rectangle 60"/>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6" name="Rectangle 61"/>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7" name="Rectangle 62"/>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8" name="Rectangle 63"/>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0" name="Group 64"/>
            <p:cNvGrpSpPr>
              <a:grpSpLocks/>
            </p:cNvGrpSpPr>
            <p:nvPr userDrawn="1"/>
          </p:nvGrpSpPr>
          <p:grpSpPr bwMode="auto">
            <a:xfrm>
              <a:off x="5893" y="3521"/>
              <a:ext cx="466" cy="115"/>
              <a:chOff x="5893" y="3521"/>
              <a:chExt cx="466" cy="115"/>
            </a:xfrm>
          </p:grpSpPr>
          <p:sp>
            <p:nvSpPr>
              <p:cNvPr id="2091" name="Rectangle 65"/>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2" name="Rectangle 66"/>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3" name="Rectangle 67"/>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4" name="Rectangle 68"/>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1" name="Group 69"/>
            <p:cNvGrpSpPr>
              <a:grpSpLocks/>
            </p:cNvGrpSpPr>
            <p:nvPr userDrawn="1"/>
          </p:nvGrpSpPr>
          <p:grpSpPr bwMode="auto">
            <a:xfrm>
              <a:off x="5893" y="3657"/>
              <a:ext cx="466" cy="115"/>
              <a:chOff x="5893" y="3657"/>
              <a:chExt cx="466" cy="115"/>
            </a:xfrm>
          </p:grpSpPr>
          <p:sp>
            <p:nvSpPr>
              <p:cNvPr id="2087" name="Rectangle 70"/>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8" name="Rectangle 71"/>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 name="Rectangle 72"/>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0" name="Rectangle 73"/>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2" name="Group 74"/>
            <p:cNvGrpSpPr>
              <a:grpSpLocks/>
            </p:cNvGrpSpPr>
            <p:nvPr userDrawn="1"/>
          </p:nvGrpSpPr>
          <p:grpSpPr bwMode="auto">
            <a:xfrm>
              <a:off x="5893" y="3884"/>
              <a:ext cx="466" cy="115"/>
              <a:chOff x="5893" y="3884"/>
              <a:chExt cx="466" cy="115"/>
            </a:xfrm>
          </p:grpSpPr>
          <p:sp>
            <p:nvSpPr>
              <p:cNvPr id="2083" name="Rectangle 75"/>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4" name="Rectangle 76"/>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5" name="Rectangle 77"/>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6" name="Rectangle 78"/>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3" name="Group 79"/>
            <p:cNvGrpSpPr>
              <a:grpSpLocks/>
            </p:cNvGrpSpPr>
            <p:nvPr userDrawn="1"/>
          </p:nvGrpSpPr>
          <p:grpSpPr bwMode="auto">
            <a:xfrm>
              <a:off x="5893" y="4026"/>
              <a:ext cx="466" cy="115"/>
              <a:chOff x="5893" y="4026"/>
              <a:chExt cx="466" cy="115"/>
            </a:xfrm>
          </p:grpSpPr>
          <p:sp>
            <p:nvSpPr>
              <p:cNvPr id="2079" name="Rectangle 80"/>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0" name="Rectangle 81"/>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1" name="Rectangle 82"/>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2" name="Rectangle 83"/>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4" name="Group 84"/>
            <p:cNvGrpSpPr>
              <a:grpSpLocks/>
            </p:cNvGrpSpPr>
            <p:nvPr userDrawn="1"/>
          </p:nvGrpSpPr>
          <p:grpSpPr bwMode="auto">
            <a:xfrm>
              <a:off x="5893" y="4167"/>
              <a:ext cx="466" cy="115"/>
              <a:chOff x="5893" y="4167"/>
              <a:chExt cx="466" cy="115"/>
            </a:xfrm>
          </p:grpSpPr>
          <p:sp>
            <p:nvSpPr>
              <p:cNvPr id="2075" name="Rectangle 85"/>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6" name="Rectangle 86"/>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7" name="Rectangle 87"/>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8" name="Rectangle 88"/>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057" name="Rectangle 89"/>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配色参考方案：</a:t>
            </a:r>
          </a:p>
          <a:p>
            <a:pPr>
              <a:lnSpc>
                <a:spcPct val="120000"/>
              </a:lnSpc>
              <a:spcBef>
                <a:spcPct val="20000"/>
              </a:spcBef>
            </a:pPr>
            <a:r>
              <a:rPr lang="zh-CN" altLang="en-US" sz="1100">
                <a:solidFill>
                  <a:srgbClr val="FFFFFF"/>
                </a:solidFill>
                <a:latin typeface="Arial" pitchFamily="34" charset="0"/>
              </a:rPr>
              <a:t>建议同一页面内不超过四种颜色，以下是</a:t>
            </a:r>
            <a:r>
              <a:rPr lang="en-US" altLang="zh-CN" sz="1100" dirty="0">
                <a:solidFill>
                  <a:srgbClr val="FFFFFF"/>
                </a:solidFill>
                <a:latin typeface="Arial" pitchFamily="34" charset="0"/>
              </a:rPr>
              <a:t>13</a:t>
            </a:r>
            <a:r>
              <a:rPr lang="zh-CN" altLang="en-US" sz="1100">
                <a:solidFill>
                  <a:srgbClr val="FFFFFF"/>
                </a:solidFill>
                <a:latin typeface="Arial" pitchFamily="34" charset="0"/>
              </a:rPr>
              <a:t>组配色方案，同一页面内只选择一组使用。（仅供参考）</a:t>
            </a:r>
          </a:p>
        </p:txBody>
      </p:sp>
      <p:sp>
        <p:nvSpPr>
          <p:cNvPr id="2058" name="Rectangle 90"/>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客户或者合作伙伴的标志放在右上角</a:t>
            </a:r>
            <a:r>
              <a:rPr lang="en-US" altLang="zh-CN" sz="1100" dirty="0">
                <a:solidFill>
                  <a:srgbClr val="FFFFFF"/>
                </a:solidFill>
                <a:latin typeface="Arial" pitchFamily="34" charset="0"/>
              </a:rPr>
              <a:t>.</a:t>
            </a:r>
            <a:endParaRPr lang="zh-CN" altLang="en-US" sz="1100">
              <a:solidFill>
                <a:srgbClr val="FFFFFF"/>
              </a:solidFill>
              <a:latin typeface="Arial" pitchFamily="34" charset="0"/>
            </a:endParaRPr>
          </a:p>
        </p:txBody>
      </p:sp>
      <p:sp>
        <p:nvSpPr>
          <p:cNvPr id="152" name="Text Box 5"/>
          <p:cNvSpPr txBox="1">
            <a:spLocks noChangeArrowheads="1"/>
          </p:cNvSpPr>
          <p:nvPr/>
        </p:nvSpPr>
        <p:spPr bwMode="auto">
          <a:xfrm>
            <a:off x="1007534" y="6230938"/>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9639300" y="4019551"/>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pic>
        <p:nvPicPr>
          <p:cNvPr id="79"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772017"/>
      </p:ext>
    </p:extLst>
  </p:cSld>
  <p:clrMap bg1="lt1" tx1="dk1" bg2="lt2" tx2="dk2" accent1="accent1" accent2="accent2" accent3="accent3" accent4="accent4" accent5="accent5" accent6="accent6" hlink="hlink" folHlink="folHlink"/>
  <p:sldLayoutIdLst>
    <p:sldLayoutId id="2147483837" r:id="rId1"/>
  </p:sldLayoutIdLst>
  <p:transition advClick="0" advTm="8000">
    <p:fade thruBlk="1"/>
  </p:transition>
  <p:hf hdr="0" ftr="0"/>
  <p:txStyles>
    <p:titleStyle>
      <a:lvl1pPr algn="l" rtl="0" eaLnBrk="0" fontAlgn="base" hangingPunct="0">
        <a:spcBef>
          <a:spcPct val="0"/>
        </a:spcBef>
        <a:spcAft>
          <a:spcPct val="0"/>
        </a:spcAft>
        <a:defRPr sz="3200" b="1">
          <a:solidFill>
            <a:schemeClr val="bg1"/>
          </a:solidFill>
          <a:latin typeface="Arial" panose="020B0604020202020204" pitchFamily="34" charset="0"/>
          <a:ea typeface="黑体" pitchFamily="49" charset="-122"/>
          <a:cs typeface="Arial" panose="020B0604020202020204" pitchFamily="34" charset="0"/>
        </a:defRPr>
      </a:lvl1pPr>
      <a:lvl2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224589"/>
            <a:ext cx="12200467"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1007534" y="6451600"/>
            <a:ext cx="2532337"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11834" y="6386514"/>
            <a:ext cx="174836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1007534" y="325439"/>
            <a:ext cx="1017693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zh-CN" altLang="en-US" dirty="0"/>
              <a:t>单击此处编辑母版标题样式</a:t>
            </a:r>
          </a:p>
        </p:txBody>
      </p:sp>
      <p:sp>
        <p:nvSpPr>
          <p:cNvPr id="10248" name="Rectangle 68"/>
          <p:cNvSpPr>
            <a:spLocks noGrp="1" noChangeArrowheads="1"/>
          </p:cNvSpPr>
          <p:nvPr>
            <p:ph type="body" idx="1"/>
          </p:nvPr>
        </p:nvSpPr>
        <p:spPr bwMode="auto">
          <a:xfrm>
            <a:off x="1007534" y="1628776"/>
            <a:ext cx="10176933"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49" name="Rectangle 15"/>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b="1" dirty="0">
                <a:solidFill>
                  <a:srgbClr val="FFFFFF"/>
                </a:solidFill>
                <a:latin typeface="Arial" pitchFamily="34" charset="0"/>
                <a:ea typeface="华文细黑" pitchFamily="2" charset="-122"/>
              </a:rPr>
              <a:t> </a:t>
            </a:r>
          </a:p>
        </p:txBody>
      </p:sp>
      <p:grpSp>
        <p:nvGrpSpPr>
          <p:cNvPr id="10250" name="Group 16"/>
          <p:cNvGrpSpPr>
            <a:grpSpLocks/>
          </p:cNvGrpSpPr>
          <p:nvPr/>
        </p:nvGrpSpPr>
        <p:grpSpPr bwMode="auto">
          <a:xfrm>
            <a:off x="12433301" y="3511550"/>
            <a:ext cx="1225551" cy="3224212"/>
            <a:chOff x="5839" y="2251"/>
            <a:chExt cx="579" cy="2031"/>
          </a:xfrm>
        </p:grpSpPr>
        <p:sp>
          <p:nvSpPr>
            <p:cNvPr id="10253" name="Rectangle 17"/>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0254"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5"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6"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7"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8"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9"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0"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1"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2"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3"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4"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5"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6"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0251" name="Rectangle 83"/>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10252" name="Rectangle 84"/>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buClr>
                <a:srgbClr val="777777"/>
              </a:buClr>
              <a:buSzPct val="60000"/>
              <a:buFont typeface="Wingdings" pitchFamily="2" charset="2"/>
              <a:buNone/>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sp>
        <p:nvSpPr>
          <p:cNvPr id="79" name="Rectangle 21"/>
          <p:cNvSpPr>
            <a:spLocks noChangeArrowheads="1"/>
          </p:cNvSpPr>
          <p:nvPr userDrawn="1"/>
        </p:nvSpPr>
        <p:spPr bwMode="auto">
          <a:xfrm>
            <a:off x="5047622" y="6465937"/>
            <a:ext cx="1623667" cy="184666"/>
          </a:xfrm>
          <a:prstGeom prst="rect">
            <a:avLst/>
          </a:prstGeom>
          <a:noFill/>
          <a:ln w="9525" algn="ctr">
            <a:noFill/>
            <a:miter lim="800000"/>
            <a:headEnd/>
            <a:tailEnd/>
          </a:ln>
          <a:effectLst/>
        </p:spPr>
        <p:txBody>
          <a:bodyPr wrap="none" lIns="80082" tIns="0" rIns="80082" bIns="0">
            <a:spAutoFit/>
          </a:bodyPr>
          <a:lstStyle/>
          <a:p>
            <a:pPr defTabSz="801688" eaLnBrk="0" hangingPunct="0">
              <a:defRPr/>
            </a:pPr>
            <a:r>
              <a:rPr lang="en-US" altLang="zh-CN" sz="1200" baseline="0" dirty="0">
                <a:solidFill>
                  <a:srgbClr val="000000"/>
                </a:solidFill>
                <a:latin typeface="+mn-lt"/>
                <a:ea typeface="+mn-ea"/>
              </a:rPr>
              <a:t>Huawei Confidential</a:t>
            </a:r>
            <a:endParaRPr lang="en-US" altLang="zh-CN" sz="1200" dirty="0">
              <a:latin typeface="+mn-lt"/>
              <a:ea typeface="+mn-ea"/>
            </a:endParaRPr>
          </a:p>
        </p:txBody>
      </p:sp>
      <p:sp>
        <p:nvSpPr>
          <p:cNvPr id="81" name="Rectangle 5"/>
          <p:cNvSpPr>
            <a:spLocks noChangeArrowheads="1"/>
          </p:cNvSpPr>
          <p:nvPr userDrawn="1"/>
        </p:nvSpPr>
        <p:spPr bwMode="auto">
          <a:xfrm>
            <a:off x="8461165" y="6489701"/>
            <a:ext cx="240453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pPr>
            <a:r>
              <a:rPr lang="de-DE" altLang="zh-CN" sz="1200" dirty="0">
                <a:solidFill>
                  <a:srgbClr val="000000"/>
                </a:solidFill>
                <a:latin typeface="FrutigerNext LT Bold" pitchFamily="34" charset="0"/>
                <a:ea typeface="MS PGothic" pitchFamily="34" charset="-128"/>
              </a:rPr>
              <a:t> </a:t>
            </a:r>
            <a:fld id="{A4C34F22-587E-473D-9099-376F4F013A30}" type="slidenum">
              <a:rPr lang="de-DE" altLang="zh-CN" sz="1200">
                <a:solidFill>
                  <a:srgbClr val="000000"/>
                </a:solidFill>
                <a:latin typeface="FrutigerNext LT Bold" pitchFamily="34" charset="0"/>
                <a:ea typeface="MS PGothic" pitchFamily="34" charset="-128"/>
              </a:rPr>
              <a:pPr eaLnBrk="0" hangingPunct="0">
                <a:lnSpc>
                  <a:spcPct val="85000"/>
                </a:lnSpc>
              </a:pPr>
              <a:t>‹#›</a:t>
            </a:fld>
            <a:endParaRPr lang="en-GB" altLang="zh-CN" sz="1200" dirty="0">
              <a:solidFill>
                <a:srgbClr val="000000"/>
              </a:solidFill>
              <a:latin typeface="FrutigerNext LT Bold" pitchFamily="34" charset="0"/>
              <a:ea typeface="MS PGothic" pitchFamily="34" charset="-128"/>
            </a:endParaRPr>
          </a:p>
        </p:txBody>
      </p:sp>
    </p:spTree>
  </p:cSld>
  <p:clrMap bg1="lt1" tx1="dk1" bg2="lt2" tx2="dk2" accent1="accent1" accent2="accent2" accent3="accent3" accent4="accent4" accent5="accent5" accent6="accent6" hlink="hlink" folHlink="folHlink"/>
  <p:transition advClick="0" advTm="8000">
    <p:fade thruBlk="1"/>
  </p:transition>
  <p:hf hdr="0" ftr="0"/>
  <p:txStyles>
    <p:titleStyle>
      <a:lvl1pPr algn="l" rtl="0" eaLnBrk="0" fontAlgn="base" hangingPunct="0">
        <a:spcBef>
          <a:spcPct val="0"/>
        </a:spcBef>
        <a:spcAft>
          <a:spcPct val="0"/>
        </a:spcAft>
        <a:defRPr sz="3200"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a:solidFill>
            <a:schemeClr val="tx1"/>
          </a:solidFill>
          <a:latin typeface="+mn-lt"/>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lt"/>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lt"/>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897564"/>
            <a:ext cx="121920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0"/>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pPr>
            <a:r>
              <a:rPr lang="en-US" altLang="zh-CN" sz="1100" dirty="0">
                <a:solidFill>
                  <a:srgbClr val="FFFFFF"/>
                </a:solidFill>
              </a:rPr>
              <a:t>FrutigerNext LT Medium</a:t>
            </a:r>
          </a:p>
          <a:p>
            <a:pPr marL="342900" indent="-342900" algn="r" eaLnBrk="0" hangingPunct="0">
              <a:lnSpc>
                <a:spcPct val="125000"/>
              </a:lnSpc>
              <a:spcBef>
                <a:spcPct val="20000"/>
              </a:spcBef>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pPr>
            <a:endParaRPr lang="en-US" altLang="zh-CN"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pPr>
            <a:endParaRPr lang="zh-CN" altLang="en-US" sz="1100" dirty="0">
              <a:solidFill>
                <a:srgbClr val="FFFFFF"/>
              </a:solidFill>
            </a:endParaRPr>
          </a:p>
          <a:p>
            <a:pPr marL="342900" indent="-342900" algn="r" eaLnBrk="0" hangingPunct="0">
              <a:lnSpc>
                <a:spcPct val="125000"/>
              </a:lnSpc>
              <a:spcBef>
                <a:spcPct val="20000"/>
              </a:spcBef>
            </a:pPr>
            <a:endParaRPr lang="zh-CN" altLang="en-US" sz="1100" dirty="0">
              <a:solidFill>
                <a:srgbClr val="FFFFFF"/>
              </a:solidFill>
            </a:endParaRPr>
          </a:p>
          <a:p>
            <a:pPr marL="342900" indent="-342900" algn="r" eaLnBrk="0" hangingPunct="0">
              <a:lnSpc>
                <a:spcPct val="125000"/>
              </a:lnSpc>
              <a:spcBef>
                <a:spcPct val="20000"/>
              </a:spcBef>
            </a:pPr>
            <a:endParaRPr lang="zh-CN" altLang="en-US"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pPr>
            <a:r>
              <a:rPr lang="en-US" altLang="zh-CN" sz="1100" dirty="0">
                <a:solidFill>
                  <a:srgbClr val="FFFFFF"/>
                </a:solidFill>
              </a:rPr>
              <a:t>FrutigerNext LT Regular</a:t>
            </a:r>
          </a:p>
          <a:p>
            <a:pPr marL="342900" indent="-342900" algn="r" eaLnBrk="0" hangingPunct="0">
              <a:lnSpc>
                <a:spcPct val="125000"/>
              </a:lnSpc>
              <a:spcBef>
                <a:spcPct val="20000"/>
              </a:spcBef>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pPr>
            <a:endParaRPr lang="en-US" altLang="zh-CN"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dirty="0">
                <a:solidFill>
                  <a:srgbClr val="FFFFFF"/>
                </a:solidFill>
                <a:latin typeface="Arial" pitchFamily="34" charset="0"/>
              </a:rPr>
              <a:t> </a:t>
            </a:r>
          </a:p>
        </p:txBody>
      </p:sp>
      <p:grpSp>
        <p:nvGrpSpPr>
          <p:cNvPr id="11270" name="Group 11"/>
          <p:cNvGrpSpPr>
            <a:grpSpLocks/>
          </p:cNvGrpSpPr>
          <p:nvPr/>
        </p:nvGrpSpPr>
        <p:grpSpPr bwMode="auto">
          <a:xfrm>
            <a:off x="12433301" y="3511550"/>
            <a:ext cx="1225551" cy="3224212"/>
            <a:chOff x="5839" y="2251"/>
            <a:chExt cx="579" cy="2031"/>
          </a:xfrm>
        </p:grpSpPr>
        <p:sp>
          <p:nvSpPr>
            <p:cNvPr id="11273" name="Rectangle 12"/>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1274" name="Group 13"/>
            <p:cNvGrpSpPr>
              <a:grpSpLocks/>
            </p:cNvGrpSpPr>
            <p:nvPr userDrawn="1"/>
          </p:nvGrpSpPr>
          <p:grpSpPr bwMode="auto">
            <a:xfrm>
              <a:off x="5893" y="2387"/>
              <a:ext cx="466" cy="115"/>
              <a:chOff x="5893" y="2387"/>
              <a:chExt cx="466" cy="115"/>
            </a:xfrm>
          </p:grpSpPr>
          <p:sp>
            <p:nvSpPr>
              <p:cNvPr id="11335" name="Rectangle 14"/>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6" name="Rectangle 15"/>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7" name="Rectangle 16"/>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8" name="Rectangle 17"/>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5" name="Group 18"/>
            <p:cNvGrpSpPr>
              <a:grpSpLocks/>
            </p:cNvGrpSpPr>
            <p:nvPr userDrawn="1"/>
          </p:nvGrpSpPr>
          <p:grpSpPr bwMode="auto">
            <a:xfrm>
              <a:off x="5893" y="2523"/>
              <a:ext cx="466" cy="115"/>
              <a:chOff x="5893" y="2523"/>
              <a:chExt cx="466" cy="115"/>
            </a:xfrm>
          </p:grpSpPr>
          <p:sp>
            <p:nvSpPr>
              <p:cNvPr id="11331" name="Rectangle 19"/>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2" name="Rectangle 20"/>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3" name="Rectangle 21"/>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4" name="Rectangle 22"/>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6" name="Group 23"/>
            <p:cNvGrpSpPr>
              <a:grpSpLocks/>
            </p:cNvGrpSpPr>
            <p:nvPr userDrawn="1"/>
          </p:nvGrpSpPr>
          <p:grpSpPr bwMode="auto">
            <a:xfrm>
              <a:off x="5893" y="2659"/>
              <a:ext cx="466" cy="115"/>
              <a:chOff x="5893" y="2659"/>
              <a:chExt cx="466" cy="115"/>
            </a:xfrm>
          </p:grpSpPr>
          <p:sp>
            <p:nvSpPr>
              <p:cNvPr id="11327" name="Rectangle 24"/>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8" name="Rectangle 25"/>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9" name="Rectangle 26"/>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0" name="Rectangle 27"/>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7" name="Group 28"/>
            <p:cNvGrpSpPr>
              <a:grpSpLocks/>
            </p:cNvGrpSpPr>
            <p:nvPr userDrawn="1"/>
          </p:nvGrpSpPr>
          <p:grpSpPr bwMode="auto">
            <a:xfrm>
              <a:off x="5893" y="2251"/>
              <a:ext cx="466" cy="119"/>
              <a:chOff x="5893" y="2251"/>
              <a:chExt cx="466" cy="119"/>
            </a:xfrm>
          </p:grpSpPr>
          <p:sp>
            <p:nvSpPr>
              <p:cNvPr id="11323" name="Rectangle 29"/>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4" name="Rectangle 30"/>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5" name="Rectangle 31"/>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6" name="Rectangle 32"/>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8" name="Group 33"/>
            <p:cNvGrpSpPr>
              <a:grpSpLocks/>
            </p:cNvGrpSpPr>
            <p:nvPr userDrawn="1"/>
          </p:nvGrpSpPr>
          <p:grpSpPr bwMode="auto">
            <a:xfrm>
              <a:off x="5893" y="2886"/>
              <a:ext cx="466" cy="115"/>
              <a:chOff x="5893" y="2886"/>
              <a:chExt cx="466" cy="115"/>
            </a:xfrm>
          </p:grpSpPr>
          <p:sp>
            <p:nvSpPr>
              <p:cNvPr id="11319" name="Rectangle 34"/>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0" name="Rectangle 35"/>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1" name="Rectangle 36"/>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2" name="Rectangle 37"/>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9" name="Group 38"/>
            <p:cNvGrpSpPr>
              <a:grpSpLocks/>
            </p:cNvGrpSpPr>
            <p:nvPr userDrawn="1"/>
          </p:nvGrpSpPr>
          <p:grpSpPr bwMode="auto">
            <a:xfrm>
              <a:off x="5893" y="3022"/>
              <a:ext cx="466" cy="115"/>
              <a:chOff x="5893" y="3022"/>
              <a:chExt cx="466" cy="115"/>
            </a:xfrm>
          </p:grpSpPr>
          <p:sp>
            <p:nvSpPr>
              <p:cNvPr id="11315" name="Rectangle 39"/>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6" name="Rectangle 40"/>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7" name="Rectangle 41"/>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8" name="Rectangle 42"/>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0" name="Group 43"/>
            <p:cNvGrpSpPr>
              <a:grpSpLocks/>
            </p:cNvGrpSpPr>
            <p:nvPr userDrawn="1"/>
          </p:nvGrpSpPr>
          <p:grpSpPr bwMode="auto">
            <a:xfrm>
              <a:off x="5893" y="3158"/>
              <a:ext cx="466" cy="115"/>
              <a:chOff x="5893" y="3158"/>
              <a:chExt cx="466" cy="115"/>
            </a:xfrm>
          </p:grpSpPr>
          <p:sp>
            <p:nvSpPr>
              <p:cNvPr id="11311" name="Rectangle 44"/>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2" name="Rectangle 45"/>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3" name="Rectangle 46"/>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4" name="Rectangle 47"/>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1" name="Group 48"/>
            <p:cNvGrpSpPr>
              <a:grpSpLocks/>
            </p:cNvGrpSpPr>
            <p:nvPr userDrawn="1"/>
          </p:nvGrpSpPr>
          <p:grpSpPr bwMode="auto">
            <a:xfrm>
              <a:off x="5893" y="3385"/>
              <a:ext cx="466" cy="115"/>
              <a:chOff x="5893" y="3385"/>
              <a:chExt cx="466" cy="115"/>
            </a:xfrm>
          </p:grpSpPr>
          <p:sp>
            <p:nvSpPr>
              <p:cNvPr id="11307" name="Rectangle 49"/>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8" name="Rectangle 50"/>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9" name="Rectangle 51"/>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0" name="Rectangle 52"/>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2" name="Group 53"/>
            <p:cNvGrpSpPr>
              <a:grpSpLocks/>
            </p:cNvGrpSpPr>
            <p:nvPr userDrawn="1"/>
          </p:nvGrpSpPr>
          <p:grpSpPr bwMode="auto">
            <a:xfrm>
              <a:off x="5893" y="3521"/>
              <a:ext cx="466" cy="115"/>
              <a:chOff x="5893" y="3521"/>
              <a:chExt cx="466" cy="115"/>
            </a:xfrm>
          </p:grpSpPr>
          <p:sp>
            <p:nvSpPr>
              <p:cNvPr id="11303" name="Rectangle 54"/>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4" name="Rectangle 55"/>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5" name="Rectangle 56"/>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6" name="Rectangle 57"/>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3" name="Group 58"/>
            <p:cNvGrpSpPr>
              <a:grpSpLocks/>
            </p:cNvGrpSpPr>
            <p:nvPr userDrawn="1"/>
          </p:nvGrpSpPr>
          <p:grpSpPr bwMode="auto">
            <a:xfrm>
              <a:off x="5893" y="3657"/>
              <a:ext cx="466" cy="115"/>
              <a:chOff x="5893" y="3657"/>
              <a:chExt cx="466" cy="115"/>
            </a:xfrm>
          </p:grpSpPr>
          <p:sp>
            <p:nvSpPr>
              <p:cNvPr id="11299" name="Rectangle 59"/>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0" name="Rectangle 60"/>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1" name="Rectangle 61"/>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2" name="Rectangle 62"/>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4" name="Group 63"/>
            <p:cNvGrpSpPr>
              <a:grpSpLocks/>
            </p:cNvGrpSpPr>
            <p:nvPr userDrawn="1"/>
          </p:nvGrpSpPr>
          <p:grpSpPr bwMode="auto">
            <a:xfrm>
              <a:off x="5893" y="3884"/>
              <a:ext cx="466" cy="115"/>
              <a:chOff x="5893" y="3884"/>
              <a:chExt cx="466" cy="115"/>
            </a:xfrm>
          </p:grpSpPr>
          <p:sp>
            <p:nvSpPr>
              <p:cNvPr id="11295" name="Rectangle 64"/>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6" name="Rectangle 65"/>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7" name="Rectangle 66"/>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8" name="Rectangle 67"/>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5" name="Group 68"/>
            <p:cNvGrpSpPr>
              <a:grpSpLocks/>
            </p:cNvGrpSpPr>
            <p:nvPr userDrawn="1"/>
          </p:nvGrpSpPr>
          <p:grpSpPr bwMode="auto">
            <a:xfrm>
              <a:off x="5893" y="4026"/>
              <a:ext cx="466" cy="115"/>
              <a:chOff x="5893" y="4026"/>
              <a:chExt cx="466" cy="115"/>
            </a:xfrm>
          </p:grpSpPr>
          <p:sp>
            <p:nvSpPr>
              <p:cNvPr id="11291" name="Rectangle 69"/>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2" name="Rectangle 70"/>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3" name="Rectangle 71"/>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4" name="Rectangle 72"/>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6" name="Group 73"/>
            <p:cNvGrpSpPr>
              <a:grpSpLocks/>
            </p:cNvGrpSpPr>
            <p:nvPr userDrawn="1"/>
          </p:nvGrpSpPr>
          <p:grpSpPr bwMode="auto">
            <a:xfrm>
              <a:off x="5893" y="4167"/>
              <a:ext cx="466" cy="115"/>
              <a:chOff x="5893" y="4167"/>
              <a:chExt cx="466" cy="115"/>
            </a:xfrm>
          </p:grpSpPr>
          <p:sp>
            <p:nvSpPr>
              <p:cNvPr id="11287" name="Rectangle 74"/>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8" name="Rectangle 75"/>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9" name="Rectangle 76"/>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0" name="Rectangle 77"/>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1271" name="Rectangle 78"/>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pPr>
            <a:r>
              <a:rPr lang="zh-CN" altLang="en-US" sz="1100">
                <a:solidFill>
                  <a:srgbClr val="FFFFFF"/>
                </a:solidFill>
              </a:rPr>
              <a:t>配色参考方案：</a:t>
            </a:r>
          </a:p>
          <a:p>
            <a:pPr eaLnBrk="0" hangingPunct="0">
              <a:lnSpc>
                <a:spcPct val="120000"/>
              </a:lnSpc>
              <a:spcBef>
                <a:spcPct val="20000"/>
              </a:spcBef>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11272" name="Rectangle 79"/>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sp>
        <p:nvSpPr>
          <p:cNvPr id="75" name="TextBox 74"/>
          <p:cNvSpPr txBox="1"/>
          <p:nvPr/>
        </p:nvSpPr>
        <p:spPr>
          <a:xfrm>
            <a:off x="1007534" y="4508501"/>
            <a:ext cx="10176933" cy="1246495"/>
          </a:xfrm>
          <a:prstGeom prst="rect">
            <a:avLst/>
          </a:prstGeom>
          <a:noFill/>
        </p:spPr>
        <p:txBody>
          <a:bodyPr wrap="square" rtlCol="0">
            <a:spAutoFit/>
          </a:bodyPr>
          <a:lstStyle/>
          <a:p>
            <a:pPr algn="just">
              <a:lnSpc>
                <a:spcPct val="100000"/>
              </a:lnSpc>
            </a:pPr>
            <a:r>
              <a:rPr lang="en-US" altLang="zh-CN" sz="1250" b="1" kern="1200" dirty="0">
                <a:solidFill>
                  <a:schemeClr val="tx1"/>
                </a:solidFill>
                <a:effectLst/>
                <a:latin typeface="FrutigerNext LT Regular" pitchFamily="34" charset="0"/>
                <a:ea typeface="宋体" charset="-122"/>
                <a:cs typeface="+mn-cs"/>
              </a:rPr>
              <a:t>Copyright©2011 Huawei Technologies Co., Ltd. All Rights Reserved.</a:t>
            </a:r>
            <a:endParaRPr lang="zh-CN" altLang="zh-CN" sz="1250" kern="1200" dirty="0">
              <a:solidFill>
                <a:schemeClr val="tx1"/>
              </a:solidFill>
              <a:effectLst/>
              <a:latin typeface="FrutigerNext LT Regular" pitchFamily="34" charset="0"/>
              <a:ea typeface="宋体" charset="-122"/>
              <a:cs typeface="+mn-cs"/>
            </a:endParaRPr>
          </a:p>
          <a:p>
            <a:pPr algn="just">
              <a:lnSpc>
                <a:spcPct val="100000"/>
              </a:lnSpc>
            </a:pPr>
            <a:r>
              <a:rPr lang="en-US" altLang="zh-CN" sz="1250" kern="1200" dirty="0">
                <a:solidFill>
                  <a:schemeClr val="tx1"/>
                </a:solidFill>
                <a:effectLst/>
                <a:latin typeface="FrutigerNext LT Regular"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250" kern="1200" dirty="0">
              <a:solidFill>
                <a:schemeClr val="tx1"/>
              </a:solidFill>
              <a:effectLst/>
              <a:latin typeface="FrutigerNext LT Regular" pitchFamily="34" charset="0"/>
              <a:ea typeface="宋体" charset="-122"/>
              <a:cs typeface="+mn-cs"/>
            </a:endParaRPr>
          </a:p>
        </p:txBody>
      </p:sp>
      <p:sp>
        <p:nvSpPr>
          <p:cNvPr id="78" name="Text Box 7"/>
          <p:cNvSpPr txBox="1">
            <a:spLocks noChangeArrowheads="1"/>
          </p:cNvSpPr>
          <p:nvPr/>
        </p:nvSpPr>
        <p:spPr bwMode="auto">
          <a:xfrm>
            <a:off x="4742159" y="2668589"/>
            <a:ext cx="2707682" cy="76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a:solidFill>
                  <a:srgbClr val="990000"/>
                </a:solidFill>
                <a:latin typeface="+mn-lt"/>
                <a:ea typeface="MS PGothic" pitchFamily="34" charset="-128"/>
              </a:rPr>
              <a:t>Thank you</a:t>
            </a:r>
          </a:p>
        </p:txBody>
      </p:sp>
      <p:sp>
        <p:nvSpPr>
          <p:cNvPr id="79" name="Text Box 8"/>
          <p:cNvSpPr txBox="1">
            <a:spLocks noChangeArrowheads="1"/>
          </p:cNvSpPr>
          <p:nvPr/>
        </p:nvSpPr>
        <p:spPr bwMode="auto">
          <a:xfrm>
            <a:off x="4844750" y="3429000"/>
            <a:ext cx="2502498" cy="48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charset="-122"/>
              </a:defRPr>
            </a:lvl1pPr>
            <a:lvl2pPr marL="742950" indent="-285750" defTabSz="835025" eaLnBrk="0" hangingPunct="0">
              <a:defRPr>
                <a:solidFill>
                  <a:schemeClr val="tx1"/>
                </a:solidFill>
                <a:latin typeface="Calibri" pitchFamily="34" charset="0"/>
                <a:ea typeface="宋体" charset="-122"/>
              </a:defRPr>
            </a:lvl2pPr>
            <a:lvl3pPr marL="1143000" indent="-228600" defTabSz="835025" eaLnBrk="0" hangingPunct="0">
              <a:defRPr>
                <a:solidFill>
                  <a:schemeClr val="tx1"/>
                </a:solidFill>
                <a:latin typeface="Calibri" pitchFamily="34" charset="0"/>
                <a:ea typeface="宋体" charset="-122"/>
              </a:defRPr>
            </a:lvl3pPr>
            <a:lvl4pPr marL="1600200" indent="-228600" defTabSz="835025" eaLnBrk="0" hangingPunct="0">
              <a:defRPr>
                <a:solidFill>
                  <a:schemeClr val="tx1"/>
                </a:solidFill>
                <a:latin typeface="Calibri" pitchFamily="34" charset="0"/>
                <a:ea typeface="宋体" charset="-122"/>
              </a:defRPr>
            </a:lvl4pPr>
            <a:lvl5pPr marL="2057400" indent="-228600" defTabSz="835025" eaLnBrk="0" hangingPunct="0">
              <a:defRPr>
                <a:solidFill>
                  <a:schemeClr val="tx1"/>
                </a:solidFill>
                <a:latin typeface="Calibri" pitchFamily="34" charset="0"/>
                <a:ea typeface="宋体"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Lst>
  <p:transition advClick="0" advTm="8000">
    <p:fade thruBlk="1"/>
  </p:transition>
  <p:hf hdr="0" ftr="0"/>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7"/>
          <p:cNvGrpSpPr>
            <a:grpSpLocks/>
          </p:cNvGrpSpPr>
          <p:nvPr/>
        </p:nvGrpSpPr>
        <p:grpSpPr bwMode="auto">
          <a:xfrm>
            <a:off x="12433301" y="3503614"/>
            <a:ext cx="1225551" cy="3224213"/>
            <a:chOff x="5839" y="2251"/>
            <a:chExt cx="579" cy="2031"/>
          </a:xfrm>
        </p:grpSpPr>
        <p:sp>
          <p:nvSpPr>
            <p:cNvPr id="1038" name="Rectangle 78"/>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039" name="Group 79"/>
            <p:cNvGrpSpPr>
              <a:grpSpLocks/>
            </p:cNvGrpSpPr>
            <p:nvPr userDrawn="1"/>
          </p:nvGrpSpPr>
          <p:grpSpPr bwMode="auto">
            <a:xfrm>
              <a:off x="5893" y="2387"/>
              <a:ext cx="466" cy="115"/>
              <a:chOff x="5893" y="2387"/>
              <a:chExt cx="466" cy="115"/>
            </a:xfrm>
          </p:grpSpPr>
          <p:sp>
            <p:nvSpPr>
              <p:cNvPr id="1100" name="Rectangle 80"/>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1" name="Rectangle 81"/>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2" name="Rectangle 82"/>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3" name="Rectangle 83"/>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0" name="Group 84"/>
            <p:cNvGrpSpPr>
              <a:grpSpLocks/>
            </p:cNvGrpSpPr>
            <p:nvPr userDrawn="1"/>
          </p:nvGrpSpPr>
          <p:grpSpPr bwMode="auto">
            <a:xfrm>
              <a:off x="5893" y="2523"/>
              <a:ext cx="466" cy="115"/>
              <a:chOff x="5893" y="2523"/>
              <a:chExt cx="466" cy="115"/>
            </a:xfrm>
          </p:grpSpPr>
          <p:sp>
            <p:nvSpPr>
              <p:cNvPr id="1096" name="Rectangle 85"/>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7" name="Rectangle 86"/>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8" name="Rectangle 87"/>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9" name="Rectangle 88"/>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1" name="Group 89"/>
            <p:cNvGrpSpPr>
              <a:grpSpLocks/>
            </p:cNvGrpSpPr>
            <p:nvPr userDrawn="1"/>
          </p:nvGrpSpPr>
          <p:grpSpPr bwMode="auto">
            <a:xfrm>
              <a:off x="5893" y="2659"/>
              <a:ext cx="466" cy="115"/>
              <a:chOff x="5893" y="2659"/>
              <a:chExt cx="466" cy="115"/>
            </a:xfrm>
          </p:grpSpPr>
          <p:sp>
            <p:nvSpPr>
              <p:cNvPr id="1092" name="Rectangle 90"/>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3" name="Rectangle 91"/>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4" name="Rectangle 92"/>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5" name="Rectangle 93"/>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2" name="Group 94"/>
            <p:cNvGrpSpPr>
              <a:grpSpLocks/>
            </p:cNvGrpSpPr>
            <p:nvPr userDrawn="1"/>
          </p:nvGrpSpPr>
          <p:grpSpPr bwMode="auto">
            <a:xfrm>
              <a:off x="5893" y="2251"/>
              <a:ext cx="466" cy="119"/>
              <a:chOff x="5893" y="2251"/>
              <a:chExt cx="466" cy="119"/>
            </a:xfrm>
          </p:grpSpPr>
          <p:sp>
            <p:nvSpPr>
              <p:cNvPr id="1088" name="Rectangle 95"/>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9" name="Rectangle 96"/>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0" name="Rectangle 97"/>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1" name="Rectangle 98"/>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3" name="Group 99"/>
            <p:cNvGrpSpPr>
              <a:grpSpLocks/>
            </p:cNvGrpSpPr>
            <p:nvPr userDrawn="1"/>
          </p:nvGrpSpPr>
          <p:grpSpPr bwMode="auto">
            <a:xfrm>
              <a:off x="5893" y="2886"/>
              <a:ext cx="466" cy="115"/>
              <a:chOff x="5893" y="2886"/>
              <a:chExt cx="466" cy="115"/>
            </a:xfrm>
          </p:grpSpPr>
          <p:sp>
            <p:nvSpPr>
              <p:cNvPr id="1084" name="Rectangle 100"/>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 name="Rectangle 101"/>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6" name="Rectangle 102"/>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7" name="Rectangle 103"/>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4" name="Group 104"/>
            <p:cNvGrpSpPr>
              <a:grpSpLocks/>
            </p:cNvGrpSpPr>
            <p:nvPr userDrawn="1"/>
          </p:nvGrpSpPr>
          <p:grpSpPr bwMode="auto">
            <a:xfrm>
              <a:off x="5893" y="3022"/>
              <a:ext cx="466" cy="115"/>
              <a:chOff x="5893" y="3022"/>
              <a:chExt cx="466" cy="115"/>
            </a:xfrm>
          </p:grpSpPr>
          <p:sp>
            <p:nvSpPr>
              <p:cNvPr id="1080" name="Rectangle 105"/>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1" name="Rectangle 106"/>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2" name="Rectangle 107"/>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3" name="Rectangle 108"/>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5" name="Group 109"/>
            <p:cNvGrpSpPr>
              <a:grpSpLocks/>
            </p:cNvGrpSpPr>
            <p:nvPr userDrawn="1"/>
          </p:nvGrpSpPr>
          <p:grpSpPr bwMode="auto">
            <a:xfrm>
              <a:off x="5893" y="3158"/>
              <a:ext cx="466" cy="115"/>
              <a:chOff x="5893" y="3158"/>
              <a:chExt cx="466" cy="115"/>
            </a:xfrm>
          </p:grpSpPr>
          <p:sp>
            <p:nvSpPr>
              <p:cNvPr id="1076" name="Rectangle 110"/>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7" name="Rectangle 111"/>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8" name="Rectangle 112"/>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9" name="Rectangle 113"/>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6" name="Group 114"/>
            <p:cNvGrpSpPr>
              <a:grpSpLocks/>
            </p:cNvGrpSpPr>
            <p:nvPr userDrawn="1"/>
          </p:nvGrpSpPr>
          <p:grpSpPr bwMode="auto">
            <a:xfrm>
              <a:off x="5893" y="3385"/>
              <a:ext cx="466" cy="115"/>
              <a:chOff x="5893" y="3385"/>
              <a:chExt cx="466" cy="115"/>
            </a:xfrm>
          </p:grpSpPr>
          <p:sp>
            <p:nvSpPr>
              <p:cNvPr id="1072" name="Rectangle 115"/>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3" name="Rectangle 116"/>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4" name="Rectangle 117"/>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5" name="Rectangle 118"/>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7" name="Group 119"/>
            <p:cNvGrpSpPr>
              <a:grpSpLocks/>
            </p:cNvGrpSpPr>
            <p:nvPr userDrawn="1"/>
          </p:nvGrpSpPr>
          <p:grpSpPr bwMode="auto">
            <a:xfrm>
              <a:off x="5893" y="3521"/>
              <a:ext cx="466" cy="115"/>
              <a:chOff x="5893" y="3521"/>
              <a:chExt cx="466" cy="115"/>
            </a:xfrm>
          </p:grpSpPr>
          <p:sp>
            <p:nvSpPr>
              <p:cNvPr id="1068" name="Rectangle 120"/>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9" name="Rectangle 121"/>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0" name="Rectangle 122"/>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1" name="Rectangle 123"/>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8" name="Group 124"/>
            <p:cNvGrpSpPr>
              <a:grpSpLocks/>
            </p:cNvGrpSpPr>
            <p:nvPr userDrawn="1"/>
          </p:nvGrpSpPr>
          <p:grpSpPr bwMode="auto">
            <a:xfrm>
              <a:off x="5893" y="3657"/>
              <a:ext cx="466" cy="115"/>
              <a:chOff x="5893" y="3657"/>
              <a:chExt cx="466" cy="115"/>
            </a:xfrm>
          </p:grpSpPr>
          <p:sp>
            <p:nvSpPr>
              <p:cNvPr id="1064" name="Rectangle 125"/>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5" name="Rectangle 126"/>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6" name="Rectangle 127"/>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7" name="Rectangle 128"/>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9" name="Group 129"/>
            <p:cNvGrpSpPr>
              <a:grpSpLocks/>
            </p:cNvGrpSpPr>
            <p:nvPr userDrawn="1"/>
          </p:nvGrpSpPr>
          <p:grpSpPr bwMode="auto">
            <a:xfrm>
              <a:off x="5893" y="3884"/>
              <a:ext cx="466" cy="115"/>
              <a:chOff x="5893" y="3884"/>
              <a:chExt cx="466" cy="115"/>
            </a:xfrm>
          </p:grpSpPr>
          <p:sp>
            <p:nvSpPr>
              <p:cNvPr id="1060" name="Rectangle 130"/>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1" name="Rectangle 131"/>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2" name="Rectangle 132"/>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3" name="Rectangle 133"/>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50" name="Group 134"/>
            <p:cNvGrpSpPr>
              <a:grpSpLocks/>
            </p:cNvGrpSpPr>
            <p:nvPr userDrawn="1"/>
          </p:nvGrpSpPr>
          <p:grpSpPr bwMode="auto">
            <a:xfrm>
              <a:off x="5893" y="4026"/>
              <a:ext cx="466" cy="115"/>
              <a:chOff x="5893" y="4026"/>
              <a:chExt cx="466" cy="115"/>
            </a:xfrm>
          </p:grpSpPr>
          <p:sp>
            <p:nvSpPr>
              <p:cNvPr id="1056" name="Rectangle 135"/>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7" name="Rectangle 136"/>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8" name="Rectangle 137"/>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9" name="Rectangle 138"/>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51" name="Group 139"/>
            <p:cNvGrpSpPr>
              <a:grpSpLocks/>
            </p:cNvGrpSpPr>
            <p:nvPr userDrawn="1"/>
          </p:nvGrpSpPr>
          <p:grpSpPr bwMode="auto">
            <a:xfrm>
              <a:off x="5893" y="4167"/>
              <a:ext cx="466" cy="115"/>
              <a:chOff x="5893" y="4167"/>
              <a:chExt cx="466" cy="115"/>
            </a:xfrm>
          </p:grpSpPr>
          <p:sp>
            <p:nvSpPr>
              <p:cNvPr id="1052" name="Rectangle 140"/>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3" name="Rectangle 141"/>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4" name="Rectangle 142"/>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5" name="Rectangle 143"/>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027" name="Rectangle 144"/>
          <p:cNvSpPr>
            <a:spLocks noChangeArrowheads="1"/>
          </p:cNvSpPr>
          <p:nvPr/>
        </p:nvSpPr>
        <p:spPr bwMode="auto">
          <a:xfrm>
            <a:off x="12335934" y="1333500"/>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ea typeface="黑体" pitchFamily="49" charset="-122"/>
              </a:rPr>
              <a:t>配色参考方案：</a:t>
            </a:r>
          </a:p>
          <a:p>
            <a:pPr>
              <a:lnSpc>
                <a:spcPct val="120000"/>
              </a:lnSpc>
              <a:spcBef>
                <a:spcPct val="20000"/>
              </a:spcBef>
            </a:pPr>
            <a:r>
              <a:rPr lang="zh-CN" altLang="en-US" sz="1100">
                <a:solidFill>
                  <a:srgbClr val="FFFFFF"/>
                </a:solidFill>
                <a:latin typeface="Arial" pitchFamily="34" charset="0"/>
                <a:ea typeface="黑体" pitchFamily="49" charset="-122"/>
              </a:rPr>
              <a:t>建议同一页面内不超过四种颜色，以下是</a:t>
            </a:r>
            <a:r>
              <a:rPr lang="en-US" altLang="zh-CN" sz="1100" dirty="0">
                <a:solidFill>
                  <a:srgbClr val="FFFFFF"/>
                </a:solidFill>
                <a:latin typeface="Arial" pitchFamily="34" charset="0"/>
                <a:ea typeface="黑体" pitchFamily="49" charset="-122"/>
              </a:rPr>
              <a:t>13</a:t>
            </a:r>
            <a:r>
              <a:rPr lang="zh-CN" altLang="en-US" sz="1100">
                <a:solidFill>
                  <a:srgbClr val="FFFFFF"/>
                </a:solidFill>
                <a:latin typeface="Arial" pitchFamily="34" charset="0"/>
                <a:ea typeface="黑体" pitchFamily="49" charset="-122"/>
              </a:rPr>
              <a:t>组配色方案，同一页面内只选择一组使用。（仅供参考）</a:t>
            </a:r>
          </a:p>
        </p:txBody>
      </p:sp>
      <p:sp>
        <p:nvSpPr>
          <p:cNvPr id="1028" name="Rectangle 145"/>
          <p:cNvSpPr>
            <a:spLocks noChangeArrowheads="1"/>
          </p:cNvSpPr>
          <p:nvPr/>
        </p:nvSpPr>
        <p:spPr bwMode="auto">
          <a:xfrm>
            <a:off x="12335934" y="1"/>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ea typeface="黑体" pitchFamily="49" charset="-122"/>
              </a:rPr>
              <a:t>客户或者合作伙伴的标志放在右上角</a:t>
            </a:r>
            <a:r>
              <a:rPr lang="en-US" altLang="zh-CN" sz="1100" dirty="0">
                <a:solidFill>
                  <a:srgbClr val="FFFFFF"/>
                </a:solidFill>
                <a:latin typeface="Arial" pitchFamily="34" charset="0"/>
                <a:ea typeface="黑体" pitchFamily="49" charset="-122"/>
              </a:rPr>
              <a:t>.</a:t>
            </a:r>
            <a:endParaRPr lang="zh-CN" altLang="en-US" sz="1100">
              <a:solidFill>
                <a:srgbClr val="FFFFFF"/>
              </a:solidFill>
              <a:latin typeface="Arial" pitchFamily="34" charset="0"/>
              <a:ea typeface="黑体" pitchFamily="49" charset="-122"/>
            </a:endParaRPr>
          </a:p>
        </p:txBody>
      </p:sp>
      <p:pic>
        <p:nvPicPr>
          <p:cNvPr id="1029" name="Picture 146" desc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73138"/>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9639300" y="4011613"/>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1007534" y="2174292"/>
            <a:ext cx="7488767"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zh-CN" altLang="en-US" dirty="0"/>
              <a:t>单击此处编辑母版标题样式</a:t>
            </a:r>
          </a:p>
        </p:txBody>
      </p:sp>
      <p:sp>
        <p:nvSpPr>
          <p:cNvPr id="1032" name="Rectangle 3"/>
          <p:cNvSpPr>
            <a:spLocks noGrp="1" noChangeArrowheads="1"/>
          </p:cNvSpPr>
          <p:nvPr>
            <p:ph type="body" idx="1"/>
          </p:nvPr>
        </p:nvSpPr>
        <p:spPr bwMode="auto">
          <a:xfrm>
            <a:off x="1007533" y="3068638"/>
            <a:ext cx="71056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单击此处编辑母版文本样式</a:t>
            </a:r>
          </a:p>
        </p:txBody>
      </p:sp>
      <p:sp>
        <p:nvSpPr>
          <p:cNvPr id="1033" name="Rectangle 7"/>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gn="r">
              <a:lnSpc>
                <a:spcPct val="125000"/>
              </a:lnSpc>
              <a:spcBef>
                <a:spcPct val="20000"/>
              </a:spcBef>
            </a:pPr>
            <a:r>
              <a:rPr lang="zh-CN" altLang="en-US" sz="1100" dirty="0">
                <a:solidFill>
                  <a:srgbClr val="FFFFFF"/>
                </a:solidFill>
                <a:latin typeface="Arial" pitchFamily="34" charset="0"/>
                <a:ea typeface="黑体" pitchFamily="49" charset="-122"/>
              </a:rPr>
              <a:t>英文标题</a:t>
            </a:r>
            <a:r>
              <a:rPr lang="en-US" altLang="zh-CN" sz="1100" dirty="0">
                <a:solidFill>
                  <a:srgbClr val="FFFFFF"/>
                </a:solidFill>
                <a:latin typeface="Arial" pitchFamily="34" charset="0"/>
                <a:ea typeface="黑体" pitchFamily="49" charset="-122"/>
              </a:rPr>
              <a:t>:32-35pt  </a:t>
            </a: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 R153 G0 B0</a:t>
            </a:r>
          </a:p>
          <a:p>
            <a:pPr algn="r">
              <a:lnSpc>
                <a:spcPct val="125000"/>
              </a:lnSpc>
              <a:spcBef>
                <a:spcPct val="20000"/>
              </a:spcBef>
            </a:pPr>
            <a:r>
              <a:rPr lang="zh-CN" altLang="en-US" sz="1100" dirty="0">
                <a:solidFill>
                  <a:srgbClr val="FFFFFF"/>
                </a:solidFill>
                <a:latin typeface="Arial" pitchFamily="34" charset="0"/>
                <a:ea typeface="黑体" pitchFamily="49" charset="-122"/>
              </a:rPr>
              <a:t>内部使用字体 </a:t>
            </a:r>
            <a:r>
              <a:rPr lang="en-US" altLang="zh-CN" sz="1100" dirty="0">
                <a:solidFill>
                  <a:srgbClr val="FFFFFF"/>
                </a:solidFill>
                <a:latin typeface="Arial" pitchFamily="34" charset="0"/>
                <a:ea typeface="黑体" pitchFamily="49" charset="-122"/>
              </a:rPr>
              <a:t>:</a:t>
            </a:r>
          </a:p>
          <a:p>
            <a:pPr algn="r">
              <a:lnSpc>
                <a:spcPct val="125000"/>
              </a:lnSpc>
              <a:spcBef>
                <a:spcPct val="20000"/>
              </a:spcBef>
            </a:pPr>
            <a:r>
              <a:rPr lang="en-US" altLang="zh-CN" sz="1100" dirty="0">
                <a:solidFill>
                  <a:srgbClr val="FFFFFF"/>
                </a:solidFill>
                <a:latin typeface="Arial" pitchFamily="34" charset="0"/>
                <a:ea typeface="黑体" pitchFamily="49" charset="-122"/>
              </a:rPr>
              <a:t>FrutigerNext LT Medium</a:t>
            </a:r>
          </a:p>
          <a:p>
            <a:pPr algn="r">
              <a:lnSpc>
                <a:spcPct val="125000"/>
              </a:lnSpc>
              <a:spcBef>
                <a:spcPct val="20000"/>
              </a:spcBef>
            </a:pPr>
            <a:r>
              <a:rPr lang="zh-CN" altLang="en-US" sz="1100" dirty="0">
                <a:solidFill>
                  <a:srgbClr val="FFFFFF"/>
                </a:solidFill>
                <a:latin typeface="Arial" pitchFamily="34" charset="0"/>
                <a:ea typeface="黑体" pitchFamily="49" charset="-122"/>
              </a:rPr>
              <a:t>外部使用字体 </a:t>
            </a:r>
            <a:r>
              <a:rPr lang="en-US" altLang="zh-CN" sz="1100" dirty="0">
                <a:solidFill>
                  <a:srgbClr val="FFFFFF"/>
                </a:solidFill>
                <a:latin typeface="Arial" pitchFamily="34" charset="0"/>
                <a:ea typeface="黑体" pitchFamily="49" charset="-122"/>
              </a:rPr>
              <a:t>: Arial</a:t>
            </a:r>
          </a:p>
          <a:p>
            <a:pPr algn="r">
              <a:lnSpc>
                <a:spcPct val="75000"/>
              </a:lnSpc>
              <a:spcBef>
                <a:spcPct val="20000"/>
              </a:spcBef>
            </a:pPr>
            <a:endParaRPr lang="en-US" altLang="zh-CN"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中文标题</a:t>
            </a:r>
            <a:r>
              <a:rPr lang="en-US" altLang="zh-CN" sz="1100" dirty="0">
                <a:solidFill>
                  <a:srgbClr val="FFFFFF"/>
                </a:solidFill>
                <a:latin typeface="Arial" pitchFamily="34" charset="0"/>
                <a:ea typeface="黑体" pitchFamily="49" charset="-122"/>
              </a:rPr>
              <a:t>:30-32pt  </a:t>
            </a: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 R153 G0 B0</a:t>
            </a:r>
          </a:p>
          <a:p>
            <a:pPr algn="r">
              <a:lnSpc>
                <a:spcPct val="125000"/>
              </a:lnSpc>
              <a:spcBef>
                <a:spcPct val="20000"/>
              </a:spcBef>
            </a:pPr>
            <a:r>
              <a:rPr lang="zh-CN" altLang="en-US" sz="1100" dirty="0">
                <a:solidFill>
                  <a:srgbClr val="FFFFFF"/>
                </a:solidFill>
                <a:latin typeface="Arial" pitchFamily="34" charset="0"/>
                <a:ea typeface="黑体" pitchFamily="49" charset="-122"/>
              </a:rPr>
              <a:t>字体</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黑体</a:t>
            </a:r>
          </a:p>
          <a:p>
            <a:pPr algn="r">
              <a:lnSpc>
                <a:spcPct val="125000"/>
              </a:lnSpc>
              <a:spcBef>
                <a:spcPct val="20000"/>
              </a:spcBef>
            </a:pPr>
            <a:endParaRPr lang="zh-CN" altLang="en-US" sz="1100" dirty="0">
              <a:solidFill>
                <a:srgbClr val="FFFFFF"/>
              </a:solidFill>
              <a:latin typeface="Arial" pitchFamily="34" charset="0"/>
              <a:ea typeface="黑体" pitchFamily="49" charset="-122"/>
            </a:endParaRPr>
          </a:p>
          <a:p>
            <a:pPr algn="r">
              <a:lnSpc>
                <a:spcPct val="125000"/>
              </a:lnSpc>
              <a:spcBef>
                <a:spcPct val="20000"/>
              </a:spcBef>
            </a:pPr>
            <a:endParaRPr lang="zh-CN" altLang="en-US" sz="1100" dirty="0">
              <a:solidFill>
                <a:srgbClr val="FFFFFF"/>
              </a:solidFill>
              <a:latin typeface="Arial" pitchFamily="34" charset="0"/>
              <a:ea typeface="黑体" pitchFamily="49" charset="-122"/>
            </a:endParaRPr>
          </a:p>
          <a:p>
            <a:pPr algn="r">
              <a:lnSpc>
                <a:spcPct val="125000"/>
              </a:lnSpc>
              <a:spcBef>
                <a:spcPct val="20000"/>
              </a:spcBef>
            </a:pP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英文正文</a:t>
            </a:r>
            <a:r>
              <a:rPr lang="en-US" altLang="zh-CN" sz="1100" dirty="0">
                <a:solidFill>
                  <a:srgbClr val="FFFFFF"/>
                </a:solidFill>
                <a:latin typeface="Arial" pitchFamily="34" charset="0"/>
                <a:ea typeface="黑体" pitchFamily="49" charset="-122"/>
              </a:rPr>
              <a:t>:20-22pt</a:t>
            </a:r>
          </a:p>
          <a:p>
            <a:pPr algn="r">
              <a:lnSpc>
                <a:spcPct val="125000"/>
              </a:lnSpc>
              <a:spcBef>
                <a:spcPct val="20000"/>
              </a:spcBef>
            </a:pPr>
            <a:r>
              <a:rPr lang="zh-CN" altLang="en-US" sz="1100" dirty="0">
                <a:solidFill>
                  <a:srgbClr val="FFFFFF"/>
                </a:solidFill>
                <a:latin typeface="Arial" pitchFamily="34" charset="0"/>
                <a:ea typeface="黑体" pitchFamily="49" charset="-122"/>
              </a:rPr>
              <a:t>子目录 </a:t>
            </a:r>
            <a:r>
              <a:rPr lang="en-US" altLang="zh-CN" sz="1100" dirty="0">
                <a:solidFill>
                  <a:srgbClr val="FFFFFF"/>
                </a:solidFill>
                <a:latin typeface="Arial" pitchFamily="34" charset="0"/>
                <a:ea typeface="黑体" pitchFamily="49" charset="-122"/>
              </a:rPr>
              <a:t>(2-5</a:t>
            </a:r>
            <a:r>
              <a:rPr lang="zh-CN" altLang="en-US" sz="1100" dirty="0">
                <a:solidFill>
                  <a:srgbClr val="FFFFFF"/>
                </a:solidFill>
                <a:latin typeface="Arial" pitchFamily="34" charset="0"/>
                <a:ea typeface="黑体" pitchFamily="49" charset="-122"/>
              </a:rPr>
              <a:t>级</a:t>
            </a:r>
            <a:r>
              <a:rPr lang="en-US" altLang="zh-CN" sz="1100" dirty="0">
                <a:solidFill>
                  <a:srgbClr val="FFFFFF"/>
                </a:solidFill>
                <a:latin typeface="Arial" pitchFamily="34" charset="0"/>
                <a:ea typeface="黑体" pitchFamily="49" charset="-122"/>
              </a:rPr>
              <a:t>) :18pt  </a:t>
            </a: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黑色</a:t>
            </a:r>
          </a:p>
          <a:p>
            <a:pPr algn="r">
              <a:lnSpc>
                <a:spcPct val="125000"/>
              </a:lnSpc>
              <a:spcBef>
                <a:spcPct val="20000"/>
              </a:spcBef>
            </a:pPr>
            <a:r>
              <a:rPr lang="zh-CN" altLang="en-US" sz="1100" dirty="0">
                <a:solidFill>
                  <a:srgbClr val="FFFFFF"/>
                </a:solidFill>
                <a:latin typeface="Arial" pitchFamily="34" charset="0"/>
                <a:ea typeface="黑体" pitchFamily="49" charset="-122"/>
              </a:rPr>
              <a:t>内部使用字体 </a:t>
            </a:r>
            <a:r>
              <a:rPr lang="en-US" altLang="zh-CN" sz="1100" dirty="0">
                <a:solidFill>
                  <a:srgbClr val="FFFFFF"/>
                </a:solidFill>
                <a:latin typeface="Arial" pitchFamily="34" charset="0"/>
                <a:ea typeface="黑体" pitchFamily="49" charset="-122"/>
              </a:rPr>
              <a:t>:</a:t>
            </a:r>
          </a:p>
          <a:p>
            <a:pPr algn="r">
              <a:lnSpc>
                <a:spcPct val="125000"/>
              </a:lnSpc>
              <a:spcBef>
                <a:spcPct val="20000"/>
              </a:spcBef>
            </a:pPr>
            <a:r>
              <a:rPr lang="en-US" altLang="zh-CN" sz="1100" dirty="0">
                <a:solidFill>
                  <a:srgbClr val="FFFFFF"/>
                </a:solidFill>
                <a:latin typeface="Arial" pitchFamily="34" charset="0"/>
                <a:ea typeface="黑体" pitchFamily="49" charset="-122"/>
              </a:rPr>
              <a:t>FrutigerNext LT Regular</a:t>
            </a:r>
          </a:p>
          <a:p>
            <a:pPr algn="r">
              <a:lnSpc>
                <a:spcPct val="125000"/>
              </a:lnSpc>
              <a:spcBef>
                <a:spcPct val="20000"/>
              </a:spcBef>
            </a:pPr>
            <a:r>
              <a:rPr lang="zh-CN" altLang="en-US" sz="1100" dirty="0">
                <a:solidFill>
                  <a:srgbClr val="FFFFFF"/>
                </a:solidFill>
                <a:latin typeface="Arial" pitchFamily="34" charset="0"/>
                <a:ea typeface="黑体" pitchFamily="49" charset="-122"/>
              </a:rPr>
              <a:t>外部使用字体 </a:t>
            </a:r>
            <a:r>
              <a:rPr lang="en-US" altLang="zh-CN" sz="1100" dirty="0">
                <a:solidFill>
                  <a:srgbClr val="FFFFFF"/>
                </a:solidFill>
                <a:latin typeface="Arial" pitchFamily="34" charset="0"/>
                <a:ea typeface="黑体" pitchFamily="49" charset="-122"/>
              </a:rPr>
              <a:t>: Arial</a:t>
            </a:r>
          </a:p>
          <a:p>
            <a:pPr algn="r">
              <a:lnSpc>
                <a:spcPct val="75000"/>
              </a:lnSpc>
              <a:spcBef>
                <a:spcPct val="20000"/>
              </a:spcBef>
            </a:pPr>
            <a:endParaRPr lang="en-US" altLang="zh-CN"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中文正文</a:t>
            </a:r>
            <a:r>
              <a:rPr lang="en-US" altLang="zh-CN" sz="1100" dirty="0">
                <a:solidFill>
                  <a:srgbClr val="FFFFFF"/>
                </a:solidFill>
                <a:latin typeface="Arial" pitchFamily="34" charset="0"/>
                <a:ea typeface="黑体" pitchFamily="49" charset="-122"/>
              </a:rPr>
              <a:t>:18-20pt</a:t>
            </a:r>
          </a:p>
          <a:p>
            <a:pPr algn="r">
              <a:lnSpc>
                <a:spcPct val="125000"/>
              </a:lnSpc>
              <a:spcBef>
                <a:spcPct val="20000"/>
              </a:spcBef>
            </a:pPr>
            <a:r>
              <a:rPr lang="zh-CN" altLang="en-US" sz="1100" dirty="0">
                <a:solidFill>
                  <a:srgbClr val="FFFFFF"/>
                </a:solidFill>
                <a:latin typeface="Arial" pitchFamily="34" charset="0"/>
                <a:ea typeface="黑体" pitchFamily="49" charset="-122"/>
              </a:rPr>
              <a:t>子目录</a:t>
            </a:r>
            <a:r>
              <a:rPr lang="en-US" altLang="zh-CN" sz="1100" dirty="0">
                <a:solidFill>
                  <a:srgbClr val="FFFFFF"/>
                </a:solidFill>
                <a:latin typeface="Arial" pitchFamily="34" charset="0"/>
                <a:ea typeface="黑体" pitchFamily="49" charset="-122"/>
              </a:rPr>
              <a:t>(2-5</a:t>
            </a:r>
            <a:r>
              <a:rPr lang="zh-CN" altLang="en-US" sz="1100" dirty="0">
                <a:solidFill>
                  <a:srgbClr val="FFFFFF"/>
                </a:solidFill>
                <a:latin typeface="Arial" pitchFamily="34" charset="0"/>
                <a:ea typeface="黑体" pitchFamily="49" charset="-122"/>
              </a:rPr>
              <a:t>级</a:t>
            </a:r>
            <a:r>
              <a:rPr lang="en-US" altLang="zh-CN" sz="1100" dirty="0">
                <a:solidFill>
                  <a:srgbClr val="FFFFFF"/>
                </a:solidFill>
                <a:latin typeface="Arial" pitchFamily="34" charset="0"/>
                <a:ea typeface="黑体" pitchFamily="49" charset="-122"/>
              </a:rPr>
              <a:t>):18pt </a:t>
            </a: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黑色</a:t>
            </a:r>
          </a:p>
          <a:p>
            <a:pPr algn="r">
              <a:lnSpc>
                <a:spcPct val="125000"/>
              </a:lnSpc>
              <a:spcBef>
                <a:spcPct val="20000"/>
              </a:spcBef>
            </a:pPr>
            <a:r>
              <a:rPr lang="zh-CN" altLang="en-US" sz="1100" dirty="0">
                <a:solidFill>
                  <a:srgbClr val="FFFFFF"/>
                </a:solidFill>
                <a:latin typeface="Arial" pitchFamily="34" charset="0"/>
                <a:ea typeface="黑体" pitchFamily="49" charset="-122"/>
              </a:rPr>
              <a:t>字体</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细黑体 </a:t>
            </a:r>
            <a:endParaRPr lang="zh-CN" altLang="en-US" sz="1100" dirty="0">
              <a:solidFill>
                <a:srgbClr val="000000"/>
              </a:solidFill>
              <a:latin typeface="Arial" pitchFamily="34" charset="0"/>
              <a:ea typeface="黑体" pitchFamily="49" charset="-122"/>
            </a:endParaRPr>
          </a:p>
        </p:txBody>
      </p:sp>
      <p:sp>
        <p:nvSpPr>
          <p:cNvPr id="1036"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310" name="Rectangle 19"/>
          <p:cNvSpPr>
            <a:spLocks noGrp="1" noChangeArrowheads="1"/>
          </p:cNvSpPr>
          <p:nvPr>
            <p:ph type="dt" sz="quarter" idx="2"/>
          </p:nvPr>
        </p:nvSpPr>
        <p:spPr bwMode="auto">
          <a:xfrm>
            <a:off x="1007533" y="479426"/>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r>
              <a:rPr lang="en-US" altLang="zh-CN"/>
              <a:t>ISFT 2018</a:t>
            </a:r>
            <a:endParaRPr lang="en-US" altLang="zh-CN" dirty="0"/>
          </a:p>
        </p:txBody>
      </p:sp>
      <p:pic>
        <p:nvPicPr>
          <p:cNvPr id="80"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5"/>
          <p:cNvSpPr txBox="1">
            <a:spLocks noChangeArrowheads="1"/>
          </p:cNvSpPr>
          <p:nvPr/>
        </p:nvSpPr>
        <p:spPr bwMode="auto">
          <a:xfrm>
            <a:off x="1007534" y="6219825"/>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a:solidFill>
                  <a:srgbClr val="000000"/>
                </a:solidFill>
                <a:latin typeface="FrutigerNext LT Bold"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3815" r:id="rId1"/>
  </p:sldLayoutIdLst>
  <p:transition advClick="0" advTm="8000">
    <p:fade thruBlk="1"/>
  </p:transition>
  <p:hf hdr="0" ftr="0"/>
  <p:txStyles>
    <p:titleStyle>
      <a:lvl1pPr algn="l" rtl="0" eaLnBrk="1" fontAlgn="base" hangingPunct="1">
        <a:spcBef>
          <a:spcPct val="0"/>
        </a:spcBef>
        <a:spcAft>
          <a:spcPct val="0"/>
        </a:spcAft>
        <a:defRPr lang="zh-CN" altLang="en-US" sz="3200" b="1" dirty="0">
          <a:solidFill>
            <a:schemeClr val="bg1"/>
          </a:solidFill>
          <a:latin typeface="+mj-lt"/>
          <a:ea typeface="黑体" pitchFamily="49" charset="-122"/>
          <a:cs typeface="+mj-cs"/>
        </a:defRPr>
      </a:lvl1pPr>
      <a:lvl2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b="1">
          <a:solidFill>
            <a:schemeClr val="bg1"/>
          </a:solidFill>
          <a:latin typeface="+mn-lt"/>
          <a:ea typeface="黑体" pitchFamily="49" charset="-122"/>
          <a:cs typeface="+mn-cs"/>
        </a:defRPr>
      </a:lvl1pPr>
      <a:lvl2pPr marL="742950" indent="-285750" algn="l" rtl="0" eaLnBrk="1" fontAlgn="base" hangingPunct="1">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12875"/>
            <a:ext cx="1219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1007534" y="2636839"/>
            <a:ext cx="7397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2053"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1" name="Rectangle 19"/>
          <p:cNvSpPr>
            <a:spLocks noGrp="1" noChangeArrowheads="1"/>
          </p:cNvSpPr>
          <p:nvPr>
            <p:ph type="dt" sz="quarter" idx="2"/>
          </p:nvPr>
        </p:nvSpPr>
        <p:spPr bwMode="auto">
          <a:xfrm>
            <a:off x="1007533" y="479426"/>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r>
              <a:rPr lang="en-US" altLang="zh-CN"/>
              <a:t>ISFT 2018</a:t>
            </a:r>
            <a:endParaRPr lang="en-US" altLang="zh-CN" dirty="0"/>
          </a:p>
        </p:txBody>
      </p:sp>
      <p:sp>
        <p:nvSpPr>
          <p:cNvPr id="2055" name="Rectangle 21"/>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a:lnSpc>
                <a:spcPct val="125000"/>
              </a:lnSpc>
              <a:spcBef>
                <a:spcPct val="20000"/>
              </a:spcBef>
            </a:pPr>
            <a:r>
              <a:rPr lang="zh-CN" altLang="en-US" sz="1100" dirty="0">
                <a:solidFill>
                  <a:srgbClr val="FFFFFF"/>
                </a:solidFill>
                <a:latin typeface="Arial" pitchFamily="34" charset="0"/>
              </a:rPr>
              <a:t>英文标题</a:t>
            </a:r>
            <a:r>
              <a:rPr lang="en-US" altLang="zh-CN" sz="1100" dirty="0">
                <a:solidFill>
                  <a:srgbClr val="FFFFFF"/>
                </a:solidFill>
                <a:latin typeface="Arial" pitchFamily="34" charset="0"/>
              </a:rPr>
              <a:t>:32-35pt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Medium</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中文标题</a:t>
            </a:r>
            <a:r>
              <a:rPr lang="en-US" altLang="zh-CN" sz="1100" dirty="0">
                <a:solidFill>
                  <a:srgbClr val="FFFFFF"/>
                </a:solidFill>
                <a:latin typeface="Arial" pitchFamily="34" charset="0"/>
              </a:rPr>
              <a:t>:30-32pt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黑体</a:t>
            </a: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英文正文</a:t>
            </a:r>
            <a:r>
              <a:rPr lang="en-US" altLang="zh-CN" sz="1100" dirty="0">
                <a:solidFill>
                  <a:srgbClr val="FFFFFF"/>
                </a:solidFill>
                <a:latin typeface="Arial" pitchFamily="34" charset="0"/>
              </a:rPr>
              <a:t>:20-22pt</a:t>
            </a:r>
          </a:p>
          <a:p>
            <a:pPr marL="342900" indent="-342900" algn="r">
              <a:lnSpc>
                <a:spcPct val="125000"/>
              </a:lnSpc>
              <a:spcBef>
                <a:spcPct val="20000"/>
              </a:spcBef>
            </a:pPr>
            <a:r>
              <a:rPr lang="zh-CN" altLang="en-US" sz="1100" dirty="0">
                <a:solidFill>
                  <a:srgbClr val="FFFFFF"/>
                </a:solidFill>
                <a:latin typeface="Arial" pitchFamily="34" charset="0"/>
              </a:rPr>
              <a:t>子目录 </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 :18pt  </a:t>
            </a: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Regular</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中文正文</a:t>
            </a:r>
            <a:r>
              <a:rPr lang="en-US" altLang="zh-CN" sz="1100" dirty="0">
                <a:solidFill>
                  <a:srgbClr val="FFFFFF"/>
                </a:solidFill>
                <a:latin typeface="Arial" pitchFamily="34" charset="0"/>
              </a:rPr>
              <a:t>:18-20pt</a:t>
            </a:r>
          </a:p>
          <a:p>
            <a:pPr marL="342900" indent="-342900" algn="r">
              <a:lnSpc>
                <a:spcPct val="125000"/>
              </a:lnSpc>
              <a:spcBef>
                <a:spcPct val="20000"/>
              </a:spcBef>
            </a:pPr>
            <a:r>
              <a:rPr lang="zh-CN" altLang="en-US" sz="1100" dirty="0">
                <a:solidFill>
                  <a:srgbClr val="FFFFFF"/>
                </a:solidFill>
                <a:latin typeface="Arial" pitchFamily="34" charset="0"/>
              </a:rPr>
              <a:t>子目录</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):18pt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细黑体 </a:t>
            </a:r>
            <a:endParaRPr lang="zh-CN" altLang="en-US" sz="1100" dirty="0">
              <a:solidFill>
                <a:srgbClr val="000000"/>
              </a:solidFill>
              <a:latin typeface="Arial" pitchFamily="34" charset="0"/>
            </a:endParaRPr>
          </a:p>
        </p:txBody>
      </p:sp>
      <p:grpSp>
        <p:nvGrpSpPr>
          <p:cNvPr id="2056" name="Group 22"/>
          <p:cNvGrpSpPr>
            <a:grpSpLocks/>
          </p:cNvGrpSpPr>
          <p:nvPr/>
        </p:nvGrpSpPr>
        <p:grpSpPr bwMode="auto">
          <a:xfrm>
            <a:off x="12433301" y="3511550"/>
            <a:ext cx="1225551" cy="3224212"/>
            <a:chOff x="5839" y="2251"/>
            <a:chExt cx="579" cy="2031"/>
          </a:xfrm>
        </p:grpSpPr>
        <p:sp>
          <p:nvSpPr>
            <p:cNvPr id="2061" name="Rectangle 23"/>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2062" name="Group 24"/>
            <p:cNvGrpSpPr>
              <a:grpSpLocks/>
            </p:cNvGrpSpPr>
            <p:nvPr userDrawn="1"/>
          </p:nvGrpSpPr>
          <p:grpSpPr bwMode="auto">
            <a:xfrm>
              <a:off x="5893" y="2387"/>
              <a:ext cx="466" cy="115"/>
              <a:chOff x="5893" y="2387"/>
              <a:chExt cx="466" cy="115"/>
            </a:xfrm>
          </p:grpSpPr>
          <p:sp>
            <p:nvSpPr>
              <p:cNvPr id="2123" name="Rectangle 25"/>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4" name="Rectangle 26"/>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5" name="Rectangle 27"/>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6" name="Rectangle 28"/>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3" name="Group 29"/>
            <p:cNvGrpSpPr>
              <a:grpSpLocks/>
            </p:cNvGrpSpPr>
            <p:nvPr userDrawn="1"/>
          </p:nvGrpSpPr>
          <p:grpSpPr bwMode="auto">
            <a:xfrm>
              <a:off x="5893" y="2523"/>
              <a:ext cx="466" cy="115"/>
              <a:chOff x="5893" y="2523"/>
              <a:chExt cx="466" cy="115"/>
            </a:xfrm>
          </p:grpSpPr>
          <p:sp>
            <p:nvSpPr>
              <p:cNvPr id="2119" name="Rectangle 30"/>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0" name="Rectangle 31"/>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1" name="Rectangle 32"/>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2" name="Rectangle 33"/>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4" name="Group 34"/>
            <p:cNvGrpSpPr>
              <a:grpSpLocks/>
            </p:cNvGrpSpPr>
            <p:nvPr userDrawn="1"/>
          </p:nvGrpSpPr>
          <p:grpSpPr bwMode="auto">
            <a:xfrm>
              <a:off x="5893" y="2659"/>
              <a:ext cx="466" cy="115"/>
              <a:chOff x="5893" y="2659"/>
              <a:chExt cx="466" cy="115"/>
            </a:xfrm>
          </p:grpSpPr>
          <p:sp>
            <p:nvSpPr>
              <p:cNvPr id="2115" name="Rectangle 35"/>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6" name="Rectangle 36"/>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7" name="Rectangle 37"/>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8" name="Rectangle 38"/>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5" name="Group 39"/>
            <p:cNvGrpSpPr>
              <a:grpSpLocks/>
            </p:cNvGrpSpPr>
            <p:nvPr userDrawn="1"/>
          </p:nvGrpSpPr>
          <p:grpSpPr bwMode="auto">
            <a:xfrm>
              <a:off x="5893" y="2251"/>
              <a:ext cx="466" cy="119"/>
              <a:chOff x="5893" y="2251"/>
              <a:chExt cx="466" cy="119"/>
            </a:xfrm>
          </p:grpSpPr>
          <p:sp>
            <p:nvSpPr>
              <p:cNvPr id="2111" name="Rectangle 40"/>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2" name="Rectangle 41"/>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3" name="Rectangle 42"/>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4" name="Rectangle 43"/>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6" name="Group 44"/>
            <p:cNvGrpSpPr>
              <a:grpSpLocks/>
            </p:cNvGrpSpPr>
            <p:nvPr userDrawn="1"/>
          </p:nvGrpSpPr>
          <p:grpSpPr bwMode="auto">
            <a:xfrm>
              <a:off x="5893" y="2886"/>
              <a:ext cx="466" cy="115"/>
              <a:chOff x="5893" y="2886"/>
              <a:chExt cx="466" cy="115"/>
            </a:xfrm>
          </p:grpSpPr>
          <p:sp>
            <p:nvSpPr>
              <p:cNvPr id="2107" name="Rectangle 45"/>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8" name="Rectangle 46"/>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9" name="Rectangle 47"/>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0" name="Rectangle 48"/>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7" name="Group 49"/>
            <p:cNvGrpSpPr>
              <a:grpSpLocks/>
            </p:cNvGrpSpPr>
            <p:nvPr userDrawn="1"/>
          </p:nvGrpSpPr>
          <p:grpSpPr bwMode="auto">
            <a:xfrm>
              <a:off x="5893" y="3022"/>
              <a:ext cx="466" cy="115"/>
              <a:chOff x="5893" y="3022"/>
              <a:chExt cx="466" cy="115"/>
            </a:xfrm>
          </p:grpSpPr>
          <p:sp>
            <p:nvSpPr>
              <p:cNvPr id="2103" name="Rectangle 50"/>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4" name="Rectangle 51"/>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5" name="Rectangle 52"/>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6" name="Rectangle 53"/>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8" name="Group 54"/>
            <p:cNvGrpSpPr>
              <a:grpSpLocks/>
            </p:cNvGrpSpPr>
            <p:nvPr userDrawn="1"/>
          </p:nvGrpSpPr>
          <p:grpSpPr bwMode="auto">
            <a:xfrm>
              <a:off x="5893" y="3158"/>
              <a:ext cx="466" cy="115"/>
              <a:chOff x="5893" y="3158"/>
              <a:chExt cx="466" cy="115"/>
            </a:xfrm>
          </p:grpSpPr>
          <p:sp>
            <p:nvSpPr>
              <p:cNvPr id="2099" name="Rectangle 55"/>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 name="Rectangle 56"/>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1" name="Rectangle 57"/>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2" name="Rectangle 58"/>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9" name="Group 59"/>
            <p:cNvGrpSpPr>
              <a:grpSpLocks/>
            </p:cNvGrpSpPr>
            <p:nvPr userDrawn="1"/>
          </p:nvGrpSpPr>
          <p:grpSpPr bwMode="auto">
            <a:xfrm>
              <a:off x="5893" y="3385"/>
              <a:ext cx="466" cy="115"/>
              <a:chOff x="5893" y="3385"/>
              <a:chExt cx="466" cy="115"/>
            </a:xfrm>
          </p:grpSpPr>
          <p:sp>
            <p:nvSpPr>
              <p:cNvPr id="2095" name="Rectangle 60"/>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6" name="Rectangle 61"/>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7" name="Rectangle 62"/>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8" name="Rectangle 63"/>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0" name="Group 64"/>
            <p:cNvGrpSpPr>
              <a:grpSpLocks/>
            </p:cNvGrpSpPr>
            <p:nvPr userDrawn="1"/>
          </p:nvGrpSpPr>
          <p:grpSpPr bwMode="auto">
            <a:xfrm>
              <a:off x="5893" y="3521"/>
              <a:ext cx="466" cy="115"/>
              <a:chOff x="5893" y="3521"/>
              <a:chExt cx="466" cy="115"/>
            </a:xfrm>
          </p:grpSpPr>
          <p:sp>
            <p:nvSpPr>
              <p:cNvPr id="2091" name="Rectangle 65"/>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2" name="Rectangle 66"/>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3" name="Rectangle 67"/>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4" name="Rectangle 68"/>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1" name="Group 69"/>
            <p:cNvGrpSpPr>
              <a:grpSpLocks/>
            </p:cNvGrpSpPr>
            <p:nvPr userDrawn="1"/>
          </p:nvGrpSpPr>
          <p:grpSpPr bwMode="auto">
            <a:xfrm>
              <a:off x="5893" y="3657"/>
              <a:ext cx="466" cy="115"/>
              <a:chOff x="5893" y="3657"/>
              <a:chExt cx="466" cy="115"/>
            </a:xfrm>
          </p:grpSpPr>
          <p:sp>
            <p:nvSpPr>
              <p:cNvPr id="2087" name="Rectangle 70"/>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8" name="Rectangle 71"/>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 name="Rectangle 72"/>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0" name="Rectangle 73"/>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2" name="Group 74"/>
            <p:cNvGrpSpPr>
              <a:grpSpLocks/>
            </p:cNvGrpSpPr>
            <p:nvPr userDrawn="1"/>
          </p:nvGrpSpPr>
          <p:grpSpPr bwMode="auto">
            <a:xfrm>
              <a:off x="5893" y="3884"/>
              <a:ext cx="466" cy="115"/>
              <a:chOff x="5893" y="3884"/>
              <a:chExt cx="466" cy="115"/>
            </a:xfrm>
          </p:grpSpPr>
          <p:sp>
            <p:nvSpPr>
              <p:cNvPr id="2083" name="Rectangle 75"/>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4" name="Rectangle 76"/>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5" name="Rectangle 77"/>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6" name="Rectangle 78"/>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3" name="Group 79"/>
            <p:cNvGrpSpPr>
              <a:grpSpLocks/>
            </p:cNvGrpSpPr>
            <p:nvPr userDrawn="1"/>
          </p:nvGrpSpPr>
          <p:grpSpPr bwMode="auto">
            <a:xfrm>
              <a:off x="5893" y="4026"/>
              <a:ext cx="466" cy="115"/>
              <a:chOff x="5893" y="4026"/>
              <a:chExt cx="466" cy="115"/>
            </a:xfrm>
          </p:grpSpPr>
          <p:sp>
            <p:nvSpPr>
              <p:cNvPr id="2079" name="Rectangle 80"/>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0" name="Rectangle 81"/>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1" name="Rectangle 82"/>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2" name="Rectangle 83"/>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4" name="Group 84"/>
            <p:cNvGrpSpPr>
              <a:grpSpLocks/>
            </p:cNvGrpSpPr>
            <p:nvPr userDrawn="1"/>
          </p:nvGrpSpPr>
          <p:grpSpPr bwMode="auto">
            <a:xfrm>
              <a:off x="5893" y="4167"/>
              <a:ext cx="466" cy="115"/>
              <a:chOff x="5893" y="4167"/>
              <a:chExt cx="466" cy="115"/>
            </a:xfrm>
          </p:grpSpPr>
          <p:sp>
            <p:nvSpPr>
              <p:cNvPr id="2075" name="Rectangle 85"/>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6" name="Rectangle 86"/>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7" name="Rectangle 87"/>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8" name="Rectangle 88"/>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057" name="Rectangle 89"/>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配色参考方案：</a:t>
            </a:r>
          </a:p>
          <a:p>
            <a:pPr>
              <a:lnSpc>
                <a:spcPct val="120000"/>
              </a:lnSpc>
              <a:spcBef>
                <a:spcPct val="20000"/>
              </a:spcBef>
            </a:pPr>
            <a:r>
              <a:rPr lang="zh-CN" altLang="en-US" sz="1100">
                <a:solidFill>
                  <a:srgbClr val="FFFFFF"/>
                </a:solidFill>
                <a:latin typeface="Arial" pitchFamily="34" charset="0"/>
              </a:rPr>
              <a:t>建议同一页面内不超过四种颜色，以下是</a:t>
            </a:r>
            <a:r>
              <a:rPr lang="en-US" altLang="zh-CN" sz="1100" dirty="0">
                <a:solidFill>
                  <a:srgbClr val="FFFFFF"/>
                </a:solidFill>
                <a:latin typeface="Arial" pitchFamily="34" charset="0"/>
              </a:rPr>
              <a:t>13</a:t>
            </a:r>
            <a:r>
              <a:rPr lang="zh-CN" altLang="en-US" sz="1100">
                <a:solidFill>
                  <a:srgbClr val="FFFFFF"/>
                </a:solidFill>
                <a:latin typeface="Arial" pitchFamily="34" charset="0"/>
              </a:rPr>
              <a:t>组配色方案，同一页面内只选择一组使用。（仅供参考）</a:t>
            </a:r>
          </a:p>
        </p:txBody>
      </p:sp>
      <p:sp>
        <p:nvSpPr>
          <p:cNvPr id="2058" name="Rectangle 90"/>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客户或者合作伙伴的标志放在右上角</a:t>
            </a:r>
            <a:r>
              <a:rPr lang="en-US" altLang="zh-CN" sz="1100" dirty="0">
                <a:solidFill>
                  <a:srgbClr val="FFFFFF"/>
                </a:solidFill>
                <a:latin typeface="Arial" pitchFamily="34" charset="0"/>
              </a:rPr>
              <a:t>.</a:t>
            </a:r>
            <a:endParaRPr lang="zh-CN" altLang="en-US" sz="1100">
              <a:solidFill>
                <a:srgbClr val="FFFFFF"/>
              </a:solidFill>
              <a:latin typeface="Arial" pitchFamily="34" charset="0"/>
            </a:endParaRPr>
          </a:p>
        </p:txBody>
      </p:sp>
      <p:sp>
        <p:nvSpPr>
          <p:cNvPr id="152" name="Text Box 5"/>
          <p:cNvSpPr txBox="1">
            <a:spLocks noChangeArrowheads="1"/>
          </p:cNvSpPr>
          <p:nvPr/>
        </p:nvSpPr>
        <p:spPr bwMode="auto">
          <a:xfrm>
            <a:off x="1007534" y="6230938"/>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9639300" y="4019551"/>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pic>
        <p:nvPicPr>
          <p:cNvPr id="79"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Lst>
  <p:transition advClick="0" advTm="8000">
    <p:fade thruBlk="1"/>
  </p:transition>
  <p:hf hdr="0" ftr="0"/>
  <p:txStyles>
    <p:titleStyle>
      <a:lvl1pPr algn="l" rtl="0" eaLnBrk="0" fontAlgn="base" hangingPunct="0">
        <a:spcBef>
          <a:spcPct val="0"/>
        </a:spcBef>
        <a:spcAft>
          <a:spcPct val="0"/>
        </a:spcAft>
        <a:defRPr sz="3200" b="1">
          <a:solidFill>
            <a:schemeClr val="bg1"/>
          </a:solidFill>
          <a:latin typeface="+mn-lt"/>
          <a:ea typeface="黑体" pitchFamily="49" charset="-122"/>
          <a:cs typeface="+mj-cs"/>
        </a:defRPr>
      </a:lvl1pPr>
      <a:lvl2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ISFT 2018</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84B70-6C04-4661-B6D2-1E8A52942FD2}" type="slidenum">
              <a:rPr lang="zh-CN" altLang="en-US" smtClean="0"/>
              <a:t>‹#›</a:t>
            </a:fld>
            <a:endParaRPr lang="zh-CN" altLang="en-US"/>
          </a:p>
        </p:txBody>
      </p:sp>
      <p:pic>
        <p:nvPicPr>
          <p:cNvPr id="7" name="Picture 6" descr="Logo">
            <a:extLst>
              <a:ext uri="{FF2B5EF4-FFF2-40B4-BE49-F238E27FC236}">
                <a16:creationId xmlns:a16="http://schemas.microsoft.com/office/drawing/2014/main" id="{89482A19-49EB-4D01-BB16-8D2322EC463C}"/>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396942" y="5959475"/>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33787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1007534" y="6219825"/>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a:solidFill>
                  <a:srgbClr val="000000"/>
                </a:solidFill>
                <a:latin typeface="FrutigerNext LT Bold" pitchFamily="34" charset="0"/>
                <a:ea typeface="MS PGothic" pitchFamily="34" charset="-128"/>
              </a:rPr>
              <a:t>HUAWEI TECHNOLOGIES CO., LTD.</a:t>
            </a:r>
          </a:p>
        </p:txBody>
      </p:sp>
      <p:pic>
        <p:nvPicPr>
          <p:cNvPr id="5125" name="Picture 6" descr="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8"/>
          <p:cNvSpPr>
            <a:spLocks noGrp="1" noChangeArrowheads="1"/>
          </p:cNvSpPr>
          <p:nvPr>
            <p:ph type="title"/>
          </p:nvPr>
        </p:nvSpPr>
        <p:spPr bwMode="auto">
          <a:xfrm>
            <a:off x="1007534" y="4508501"/>
            <a:ext cx="7397751" cy="5847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5128"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1007533" y="479426"/>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r>
              <a:rPr lang="en-US" altLang="zh-CN"/>
              <a:t>ISFT 2018</a:t>
            </a:r>
            <a:endParaRPr lang="en-US" altLang="zh-CN" dirty="0"/>
          </a:p>
        </p:txBody>
      </p:sp>
      <p:sp>
        <p:nvSpPr>
          <p:cNvPr id="5130" name="Rectangle 17"/>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a:lnSpc>
                <a:spcPct val="125000"/>
              </a:lnSpc>
              <a:spcBef>
                <a:spcPct val="20000"/>
              </a:spcBef>
            </a:pPr>
            <a:r>
              <a:rPr lang="zh-CN" altLang="en-US" sz="1100" dirty="0">
                <a:solidFill>
                  <a:srgbClr val="FFFFFF"/>
                </a:solidFill>
                <a:latin typeface="Arial" pitchFamily="34" charset="0"/>
              </a:rPr>
              <a:t>英文标题</a:t>
            </a:r>
            <a:r>
              <a:rPr lang="en-US" altLang="zh-CN" sz="1100" dirty="0">
                <a:solidFill>
                  <a:srgbClr val="FFFFFF"/>
                </a:solidFill>
                <a:latin typeface="Arial" pitchFamily="34" charset="0"/>
              </a:rPr>
              <a:t>:32-35pt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Medium</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中文标题</a:t>
            </a:r>
            <a:r>
              <a:rPr lang="en-US" altLang="zh-CN" sz="1100" dirty="0">
                <a:solidFill>
                  <a:srgbClr val="FFFFFF"/>
                </a:solidFill>
                <a:latin typeface="Arial" pitchFamily="34" charset="0"/>
              </a:rPr>
              <a:t>:30-32pt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黑体</a:t>
            </a: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英文正文</a:t>
            </a:r>
            <a:r>
              <a:rPr lang="en-US" altLang="zh-CN" sz="1100" dirty="0">
                <a:solidFill>
                  <a:srgbClr val="FFFFFF"/>
                </a:solidFill>
                <a:latin typeface="Arial" pitchFamily="34" charset="0"/>
              </a:rPr>
              <a:t>:20-22pt</a:t>
            </a:r>
          </a:p>
          <a:p>
            <a:pPr marL="342900" indent="-342900" algn="r">
              <a:lnSpc>
                <a:spcPct val="125000"/>
              </a:lnSpc>
              <a:spcBef>
                <a:spcPct val="20000"/>
              </a:spcBef>
            </a:pPr>
            <a:r>
              <a:rPr lang="zh-CN" altLang="en-US" sz="1100" dirty="0">
                <a:solidFill>
                  <a:srgbClr val="FFFFFF"/>
                </a:solidFill>
                <a:latin typeface="Arial" pitchFamily="34" charset="0"/>
              </a:rPr>
              <a:t>子目录 </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 :18pt  </a:t>
            </a: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Regular</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中文正文</a:t>
            </a:r>
            <a:r>
              <a:rPr lang="en-US" altLang="zh-CN" sz="1100" dirty="0">
                <a:solidFill>
                  <a:srgbClr val="FFFFFF"/>
                </a:solidFill>
                <a:latin typeface="Arial" pitchFamily="34" charset="0"/>
              </a:rPr>
              <a:t>:18-20pt</a:t>
            </a:r>
          </a:p>
          <a:p>
            <a:pPr marL="342900" indent="-342900" algn="r">
              <a:lnSpc>
                <a:spcPct val="125000"/>
              </a:lnSpc>
              <a:spcBef>
                <a:spcPct val="20000"/>
              </a:spcBef>
            </a:pPr>
            <a:r>
              <a:rPr lang="zh-CN" altLang="en-US" sz="1100" dirty="0">
                <a:solidFill>
                  <a:srgbClr val="FFFFFF"/>
                </a:solidFill>
                <a:latin typeface="Arial" pitchFamily="34" charset="0"/>
              </a:rPr>
              <a:t>子目录</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):18pt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细黑体 </a:t>
            </a:r>
            <a:endParaRPr lang="zh-CN" altLang="en-US" sz="1100" dirty="0">
              <a:solidFill>
                <a:srgbClr val="000000"/>
              </a:solidFill>
              <a:latin typeface="Arial" pitchFamily="34" charset="0"/>
            </a:endParaRPr>
          </a:p>
        </p:txBody>
      </p:sp>
      <p:grpSp>
        <p:nvGrpSpPr>
          <p:cNvPr id="5131" name="Group 85"/>
          <p:cNvGrpSpPr>
            <a:grpSpLocks/>
          </p:cNvGrpSpPr>
          <p:nvPr/>
        </p:nvGrpSpPr>
        <p:grpSpPr bwMode="auto">
          <a:xfrm>
            <a:off x="12433301" y="3511550"/>
            <a:ext cx="1225551" cy="3224212"/>
            <a:chOff x="5839" y="2251"/>
            <a:chExt cx="579" cy="2031"/>
          </a:xfrm>
        </p:grpSpPr>
        <p:sp>
          <p:nvSpPr>
            <p:cNvPr id="5134" name="Rectangle 86"/>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5135" name="Group 87"/>
            <p:cNvGrpSpPr>
              <a:grpSpLocks/>
            </p:cNvGrpSpPr>
            <p:nvPr userDrawn="1"/>
          </p:nvGrpSpPr>
          <p:grpSpPr bwMode="auto">
            <a:xfrm>
              <a:off x="5893" y="2387"/>
              <a:ext cx="466" cy="115"/>
              <a:chOff x="5893" y="2387"/>
              <a:chExt cx="466" cy="115"/>
            </a:xfrm>
          </p:grpSpPr>
          <p:sp>
            <p:nvSpPr>
              <p:cNvPr id="5196" name="Rectangle 88"/>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7" name="Rectangle 89"/>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8" name="Rectangle 90"/>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9" name="Rectangle 91"/>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6" name="Group 92"/>
            <p:cNvGrpSpPr>
              <a:grpSpLocks/>
            </p:cNvGrpSpPr>
            <p:nvPr userDrawn="1"/>
          </p:nvGrpSpPr>
          <p:grpSpPr bwMode="auto">
            <a:xfrm>
              <a:off x="5893" y="2523"/>
              <a:ext cx="466" cy="115"/>
              <a:chOff x="5893" y="2523"/>
              <a:chExt cx="466" cy="115"/>
            </a:xfrm>
          </p:grpSpPr>
          <p:sp>
            <p:nvSpPr>
              <p:cNvPr id="5192" name="Rectangle 93"/>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3" name="Rectangle 94"/>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4" name="Rectangle 95"/>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5" name="Rectangle 96"/>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7" name="Group 97"/>
            <p:cNvGrpSpPr>
              <a:grpSpLocks/>
            </p:cNvGrpSpPr>
            <p:nvPr userDrawn="1"/>
          </p:nvGrpSpPr>
          <p:grpSpPr bwMode="auto">
            <a:xfrm>
              <a:off x="5893" y="2659"/>
              <a:ext cx="466" cy="115"/>
              <a:chOff x="5893" y="2659"/>
              <a:chExt cx="466" cy="115"/>
            </a:xfrm>
          </p:grpSpPr>
          <p:sp>
            <p:nvSpPr>
              <p:cNvPr id="5188" name="Rectangle 98"/>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9" name="Rectangle 99"/>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0" name="Rectangle 100"/>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1" name="Rectangle 101"/>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8" name="Group 102"/>
            <p:cNvGrpSpPr>
              <a:grpSpLocks/>
            </p:cNvGrpSpPr>
            <p:nvPr userDrawn="1"/>
          </p:nvGrpSpPr>
          <p:grpSpPr bwMode="auto">
            <a:xfrm>
              <a:off x="5893" y="2251"/>
              <a:ext cx="466" cy="119"/>
              <a:chOff x="5893" y="2251"/>
              <a:chExt cx="466" cy="119"/>
            </a:xfrm>
          </p:grpSpPr>
          <p:sp>
            <p:nvSpPr>
              <p:cNvPr id="5184" name="Rectangle 103"/>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5" name="Rectangle 104"/>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6" name="Rectangle 105"/>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7" name="Rectangle 106"/>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9" name="Group 107"/>
            <p:cNvGrpSpPr>
              <a:grpSpLocks/>
            </p:cNvGrpSpPr>
            <p:nvPr userDrawn="1"/>
          </p:nvGrpSpPr>
          <p:grpSpPr bwMode="auto">
            <a:xfrm>
              <a:off x="5893" y="2886"/>
              <a:ext cx="466" cy="115"/>
              <a:chOff x="5893" y="2886"/>
              <a:chExt cx="466" cy="115"/>
            </a:xfrm>
          </p:grpSpPr>
          <p:sp>
            <p:nvSpPr>
              <p:cNvPr id="5180" name="Rectangle 108"/>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1" name="Rectangle 109"/>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2" name="Rectangle 110"/>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3" name="Rectangle 111"/>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0" name="Group 112"/>
            <p:cNvGrpSpPr>
              <a:grpSpLocks/>
            </p:cNvGrpSpPr>
            <p:nvPr userDrawn="1"/>
          </p:nvGrpSpPr>
          <p:grpSpPr bwMode="auto">
            <a:xfrm>
              <a:off x="5893" y="3022"/>
              <a:ext cx="466" cy="115"/>
              <a:chOff x="5893" y="3022"/>
              <a:chExt cx="466" cy="115"/>
            </a:xfrm>
          </p:grpSpPr>
          <p:sp>
            <p:nvSpPr>
              <p:cNvPr id="5176" name="Rectangle 113"/>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7" name="Rectangle 114"/>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8" name="Rectangle 115"/>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9" name="Rectangle 116"/>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1" name="Group 117"/>
            <p:cNvGrpSpPr>
              <a:grpSpLocks/>
            </p:cNvGrpSpPr>
            <p:nvPr userDrawn="1"/>
          </p:nvGrpSpPr>
          <p:grpSpPr bwMode="auto">
            <a:xfrm>
              <a:off x="5893" y="3158"/>
              <a:ext cx="466" cy="115"/>
              <a:chOff x="5893" y="3158"/>
              <a:chExt cx="466" cy="115"/>
            </a:xfrm>
          </p:grpSpPr>
          <p:sp>
            <p:nvSpPr>
              <p:cNvPr id="5172" name="Rectangle 118"/>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3" name="Rectangle 119"/>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4" name="Rectangle 120"/>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5" name="Rectangle 121"/>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2" name="Group 122"/>
            <p:cNvGrpSpPr>
              <a:grpSpLocks/>
            </p:cNvGrpSpPr>
            <p:nvPr userDrawn="1"/>
          </p:nvGrpSpPr>
          <p:grpSpPr bwMode="auto">
            <a:xfrm>
              <a:off x="5893" y="3385"/>
              <a:ext cx="466" cy="115"/>
              <a:chOff x="5893" y="3385"/>
              <a:chExt cx="466" cy="115"/>
            </a:xfrm>
          </p:grpSpPr>
          <p:sp>
            <p:nvSpPr>
              <p:cNvPr id="5168" name="Rectangle 123"/>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9" name="Rectangle 124"/>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0" name="Rectangle 125"/>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1" name="Rectangle 126"/>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3" name="Group 127"/>
            <p:cNvGrpSpPr>
              <a:grpSpLocks/>
            </p:cNvGrpSpPr>
            <p:nvPr userDrawn="1"/>
          </p:nvGrpSpPr>
          <p:grpSpPr bwMode="auto">
            <a:xfrm>
              <a:off x="5893" y="3521"/>
              <a:ext cx="466" cy="115"/>
              <a:chOff x="5893" y="3521"/>
              <a:chExt cx="466" cy="115"/>
            </a:xfrm>
          </p:grpSpPr>
          <p:sp>
            <p:nvSpPr>
              <p:cNvPr id="5164" name="Rectangle 128"/>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5" name="Rectangle 129"/>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6" name="Rectangle 130"/>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7" name="Rectangle 131"/>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4" name="Group 132"/>
            <p:cNvGrpSpPr>
              <a:grpSpLocks/>
            </p:cNvGrpSpPr>
            <p:nvPr userDrawn="1"/>
          </p:nvGrpSpPr>
          <p:grpSpPr bwMode="auto">
            <a:xfrm>
              <a:off x="5893" y="3657"/>
              <a:ext cx="466" cy="115"/>
              <a:chOff x="5893" y="3657"/>
              <a:chExt cx="466" cy="115"/>
            </a:xfrm>
          </p:grpSpPr>
          <p:sp>
            <p:nvSpPr>
              <p:cNvPr id="5160" name="Rectangle 133"/>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1" name="Rectangle 134"/>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2" name="Rectangle 135"/>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3" name="Rectangle 136"/>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5" name="Group 137"/>
            <p:cNvGrpSpPr>
              <a:grpSpLocks/>
            </p:cNvGrpSpPr>
            <p:nvPr userDrawn="1"/>
          </p:nvGrpSpPr>
          <p:grpSpPr bwMode="auto">
            <a:xfrm>
              <a:off x="5893" y="3884"/>
              <a:ext cx="466" cy="115"/>
              <a:chOff x="5893" y="3884"/>
              <a:chExt cx="466" cy="115"/>
            </a:xfrm>
          </p:grpSpPr>
          <p:sp>
            <p:nvSpPr>
              <p:cNvPr id="5156" name="Rectangle 138"/>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7" name="Rectangle 139"/>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8" name="Rectangle 140"/>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9" name="Rectangle 141"/>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6" name="Group 142"/>
            <p:cNvGrpSpPr>
              <a:grpSpLocks/>
            </p:cNvGrpSpPr>
            <p:nvPr userDrawn="1"/>
          </p:nvGrpSpPr>
          <p:grpSpPr bwMode="auto">
            <a:xfrm>
              <a:off x="5893" y="4026"/>
              <a:ext cx="466" cy="115"/>
              <a:chOff x="5893" y="4026"/>
              <a:chExt cx="466" cy="115"/>
            </a:xfrm>
          </p:grpSpPr>
          <p:sp>
            <p:nvSpPr>
              <p:cNvPr id="5152" name="Rectangle 143"/>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3" name="Rectangle 144"/>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4" name="Rectangle 145"/>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5" name="Rectangle 146"/>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7" name="Group 147"/>
            <p:cNvGrpSpPr>
              <a:grpSpLocks/>
            </p:cNvGrpSpPr>
            <p:nvPr userDrawn="1"/>
          </p:nvGrpSpPr>
          <p:grpSpPr bwMode="auto">
            <a:xfrm>
              <a:off x="5893" y="4167"/>
              <a:ext cx="466" cy="115"/>
              <a:chOff x="5893" y="4167"/>
              <a:chExt cx="466" cy="115"/>
            </a:xfrm>
          </p:grpSpPr>
          <p:sp>
            <p:nvSpPr>
              <p:cNvPr id="5148" name="Rectangle 148"/>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9" name="Rectangle 149"/>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0" name="Rectangle 150"/>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1" name="Rectangle 151"/>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132" name="Rectangle 152"/>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配色参考方案：</a:t>
            </a:r>
          </a:p>
          <a:p>
            <a:pPr>
              <a:lnSpc>
                <a:spcPct val="120000"/>
              </a:lnSpc>
              <a:spcBef>
                <a:spcPct val="20000"/>
              </a:spcBef>
            </a:pPr>
            <a:r>
              <a:rPr lang="zh-CN" altLang="en-US" sz="1100">
                <a:solidFill>
                  <a:srgbClr val="FFFFFF"/>
                </a:solidFill>
                <a:latin typeface="Arial" pitchFamily="34" charset="0"/>
              </a:rPr>
              <a:t>建议同一页面内不超过四种颜色，以下是</a:t>
            </a:r>
            <a:r>
              <a:rPr lang="en-US" altLang="zh-CN" sz="1100" dirty="0">
                <a:solidFill>
                  <a:srgbClr val="FFFFFF"/>
                </a:solidFill>
                <a:latin typeface="Arial" pitchFamily="34" charset="0"/>
              </a:rPr>
              <a:t>13</a:t>
            </a:r>
            <a:r>
              <a:rPr lang="zh-CN" altLang="en-US" sz="1100">
                <a:solidFill>
                  <a:srgbClr val="FFFFFF"/>
                </a:solidFill>
                <a:latin typeface="Arial" pitchFamily="34" charset="0"/>
              </a:rPr>
              <a:t>组配色方案，同一页面内只选择一组使用。（仅供参考）</a:t>
            </a:r>
          </a:p>
        </p:txBody>
      </p:sp>
      <p:sp>
        <p:nvSpPr>
          <p:cNvPr id="5133" name="Rectangle 153"/>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客户或者合作伙伴的标志放在右上角</a:t>
            </a:r>
            <a:r>
              <a:rPr lang="en-US" altLang="zh-CN" sz="1100" dirty="0">
                <a:solidFill>
                  <a:srgbClr val="FFFFFF"/>
                </a:solidFill>
                <a:latin typeface="Arial" pitchFamily="34" charset="0"/>
              </a:rPr>
              <a:t>.</a:t>
            </a:r>
            <a:endParaRPr lang="zh-CN" altLang="en-US" sz="1100">
              <a:solidFill>
                <a:srgbClr val="FFFFFF"/>
              </a:solidFill>
              <a:latin typeface="Arial" pitchFamily="34" charset="0"/>
            </a:endParaRPr>
          </a:p>
        </p:txBody>
      </p:sp>
      <p:pic>
        <p:nvPicPr>
          <p:cNvPr id="5200" name="Picture 80" descr="200016582-001副本"/>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68413"/>
            <a:ext cx="12192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5201" name="Picture 81" descr="未标题-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1067" y="1268414"/>
            <a:ext cx="4080933" cy="2949575"/>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7"/>
          <p:cNvSpPr txBox="1">
            <a:spLocks noChangeArrowheads="1"/>
          </p:cNvSpPr>
          <p:nvPr/>
        </p:nvSpPr>
        <p:spPr bwMode="auto">
          <a:xfrm>
            <a:off x="9639300" y="3795714"/>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transition advClick="0" advTm="8000">
    <p:fade thruBlk="1"/>
  </p:transition>
  <p:hf hdr="0" ftr="0"/>
  <p:txStyles>
    <p:titleStyle>
      <a:lvl1pPr algn="l" rtl="0" eaLnBrk="0" fontAlgn="base" hangingPunct="0">
        <a:spcBef>
          <a:spcPct val="0"/>
        </a:spcBef>
        <a:spcAft>
          <a:spcPct val="0"/>
        </a:spcAft>
        <a:defRPr sz="3200" b="1">
          <a:solidFill>
            <a:schemeClr val="tx1"/>
          </a:solidFill>
          <a:latin typeface="+mn-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9" name="Rectangle 8"/>
          <p:cNvSpPr>
            <a:spLocks noGrp="1" noChangeArrowheads="1"/>
          </p:cNvSpPr>
          <p:nvPr>
            <p:ph type="title"/>
          </p:nvPr>
        </p:nvSpPr>
        <p:spPr bwMode="auto">
          <a:xfrm>
            <a:off x="1007534" y="4508500"/>
            <a:ext cx="739775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82" name="Text Box 5"/>
          <p:cNvSpPr txBox="1">
            <a:spLocks noChangeArrowheads="1"/>
          </p:cNvSpPr>
          <p:nvPr/>
        </p:nvSpPr>
        <p:spPr bwMode="auto">
          <a:xfrm>
            <a:off x="1007534" y="6219825"/>
            <a:ext cx="2951770"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a:latin typeface="FrutigerNext LT Bold" pitchFamily="34" charset="0"/>
                <a:ea typeface="MS PGothic" pitchFamily="34" charset="-128"/>
              </a:rPr>
              <a:t>HUAWEI TECHNOLOGIES CO., LTD.</a:t>
            </a:r>
          </a:p>
        </p:txBody>
      </p:sp>
      <p:pic>
        <p:nvPicPr>
          <p:cNvPr id="6151"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1007533" y="476251"/>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r>
              <a:rPr lang="en-US" altLang="zh-CN"/>
              <a:t>ISFT 2018</a:t>
            </a:r>
            <a:endParaRPr lang="en-US" altLang="zh-CN" dirty="0"/>
          </a:p>
        </p:txBody>
      </p:sp>
      <p:sp>
        <p:nvSpPr>
          <p:cNvPr id="6154" name="Rectangle 14"/>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 </a:t>
            </a:r>
            <a:endParaRPr lang="zh-CN" altLang="en-US" sz="1100" dirty="0">
              <a:solidFill>
                <a:srgbClr val="000000"/>
              </a:solidFill>
            </a:endParaRPr>
          </a:p>
        </p:txBody>
      </p:sp>
      <p:grpSp>
        <p:nvGrpSpPr>
          <p:cNvPr id="6155" name="Group 149"/>
          <p:cNvGrpSpPr>
            <a:grpSpLocks/>
          </p:cNvGrpSpPr>
          <p:nvPr/>
        </p:nvGrpSpPr>
        <p:grpSpPr bwMode="auto">
          <a:xfrm>
            <a:off x="12433301" y="3511550"/>
            <a:ext cx="1225551" cy="3224212"/>
            <a:chOff x="5839" y="2251"/>
            <a:chExt cx="579" cy="2031"/>
          </a:xfrm>
        </p:grpSpPr>
        <p:sp>
          <p:nvSpPr>
            <p:cNvPr id="6158" name="Rectangle 150"/>
            <p:cNvSpPr>
              <a:spLocks noChangeArrowheads="1"/>
            </p:cNvSpPr>
            <p:nvPr userDrawn="1"/>
          </p:nvSpPr>
          <p:spPr bwMode="auto">
            <a:xfrm>
              <a:off x="5839" y="3143"/>
              <a:ext cx="579" cy="23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6159" name="Group 151"/>
            <p:cNvGrpSpPr>
              <a:grpSpLocks/>
            </p:cNvGrpSpPr>
            <p:nvPr userDrawn="1"/>
          </p:nvGrpSpPr>
          <p:grpSpPr bwMode="auto">
            <a:xfrm>
              <a:off x="5893" y="2387"/>
              <a:ext cx="466" cy="115"/>
              <a:chOff x="5893" y="2387"/>
              <a:chExt cx="466" cy="115"/>
            </a:xfrm>
          </p:grpSpPr>
          <p:sp>
            <p:nvSpPr>
              <p:cNvPr id="6220" name="Rectangle 152"/>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1" name="Rectangle 153"/>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2" name="Rectangle 154"/>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3" name="Rectangle 155"/>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0" name="Group 156"/>
            <p:cNvGrpSpPr>
              <a:grpSpLocks/>
            </p:cNvGrpSpPr>
            <p:nvPr userDrawn="1"/>
          </p:nvGrpSpPr>
          <p:grpSpPr bwMode="auto">
            <a:xfrm>
              <a:off x="5893" y="2523"/>
              <a:ext cx="466" cy="115"/>
              <a:chOff x="5893" y="2523"/>
              <a:chExt cx="466" cy="115"/>
            </a:xfrm>
          </p:grpSpPr>
          <p:sp>
            <p:nvSpPr>
              <p:cNvPr id="6216" name="Rectangle 157"/>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7" name="Rectangle 158"/>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8" name="Rectangle 159"/>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9" name="Rectangle 160"/>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1" name="Group 161"/>
            <p:cNvGrpSpPr>
              <a:grpSpLocks/>
            </p:cNvGrpSpPr>
            <p:nvPr userDrawn="1"/>
          </p:nvGrpSpPr>
          <p:grpSpPr bwMode="auto">
            <a:xfrm>
              <a:off x="5893" y="2659"/>
              <a:ext cx="466" cy="115"/>
              <a:chOff x="5893" y="2659"/>
              <a:chExt cx="466" cy="115"/>
            </a:xfrm>
          </p:grpSpPr>
          <p:sp>
            <p:nvSpPr>
              <p:cNvPr id="6212" name="Rectangle 162"/>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3" name="Rectangle 163"/>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4" name="Rectangle 164"/>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5" name="Rectangle 165"/>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2" name="Group 166"/>
            <p:cNvGrpSpPr>
              <a:grpSpLocks/>
            </p:cNvGrpSpPr>
            <p:nvPr userDrawn="1"/>
          </p:nvGrpSpPr>
          <p:grpSpPr bwMode="auto">
            <a:xfrm>
              <a:off x="5893" y="2251"/>
              <a:ext cx="466" cy="119"/>
              <a:chOff x="5893" y="2251"/>
              <a:chExt cx="466" cy="119"/>
            </a:xfrm>
          </p:grpSpPr>
          <p:sp>
            <p:nvSpPr>
              <p:cNvPr id="6208" name="Rectangle 167"/>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9" name="Rectangle 168"/>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0" name="Rectangle 169"/>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1" name="Rectangle 170"/>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3" name="Group 171"/>
            <p:cNvGrpSpPr>
              <a:grpSpLocks/>
            </p:cNvGrpSpPr>
            <p:nvPr userDrawn="1"/>
          </p:nvGrpSpPr>
          <p:grpSpPr bwMode="auto">
            <a:xfrm>
              <a:off x="5893" y="2886"/>
              <a:ext cx="466" cy="115"/>
              <a:chOff x="5893" y="2886"/>
              <a:chExt cx="466" cy="115"/>
            </a:xfrm>
          </p:grpSpPr>
          <p:sp>
            <p:nvSpPr>
              <p:cNvPr id="6204" name="Rectangle 172"/>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5" name="Rectangle 173"/>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6" name="Rectangle 174"/>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7" name="Rectangle 175"/>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4" name="Group 176"/>
            <p:cNvGrpSpPr>
              <a:grpSpLocks/>
            </p:cNvGrpSpPr>
            <p:nvPr userDrawn="1"/>
          </p:nvGrpSpPr>
          <p:grpSpPr bwMode="auto">
            <a:xfrm>
              <a:off x="5893" y="3022"/>
              <a:ext cx="466" cy="115"/>
              <a:chOff x="5893" y="3022"/>
              <a:chExt cx="466" cy="115"/>
            </a:xfrm>
          </p:grpSpPr>
          <p:sp>
            <p:nvSpPr>
              <p:cNvPr id="6200" name="Rectangle 177"/>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1" name="Rectangle 178"/>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2" name="Rectangle 179"/>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3" name="Rectangle 180"/>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5" name="Group 181"/>
            <p:cNvGrpSpPr>
              <a:grpSpLocks/>
            </p:cNvGrpSpPr>
            <p:nvPr userDrawn="1"/>
          </p:nvGrpSpPr>
          <p:grpSpPr bwMode="auto">
            <a:xfrm>
              <a:off x="5893" y="3158"/>
              <a:ext cx="466" cy="115"/>
              <a:chOff x="5893" y="3158"/>
              <a:chExt cx="466" cy="115"/>
            </a:xfrm>
          </p:grpSpPr>
          <p:sp>
            <p:nvSpPr>
              <p:cNvPr id="6196" name="Rectangle 182"/>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7" name="Rectangle 183"/>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8" name="Rectangle 184"/>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9" name="Rectangle 185"/>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6" name="Group 186"/>
            <p:cNvGrpSpPr>
              <a:grpSpLocks/>
            </p:cNvGrpSpPr>
            <p:nvPr userDrawn="1"/>
          </p:nvGrpSpPr>
          <p:grpSpPr bwMode="auto">
            <a:xfrm>
              <a:off x="5893" y="3385"/>
              <a:ext cx="466" cy="115"/>
              <a:chOff x="5893" y="3385"/>
              <a:chExt cx="466" cy="115"/>
            </a:xfrm>
          </p:grpSpPr>
          <p:sp>
            <p:nvSpPr>
              <p:cNvPr id="6192" name="Rectangle 187"/>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3" name="Rectangle 188"/>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4" name="Rectangle 189"/>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5" name="Rectangle 190"/>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7" name="Group 191"/>
            <p:cNvGrpSpPr>
              <a:grpSpLocks/>
            </p:cNvGrpSpPr>
            <p:nvPr userDrawn="1"/>
          </p:nvGrpSpPr>
          <p:grpSpPr bwMode="auto">
            <a:xfrm>
              <a:off x="5893" y="3521"/>
              <a:ext cx="466" cy="115"/>
              <a:chOff x="5893" y="3521"/>
              <a:chExt cx="466" cy="115"/>
            </a:xfrm>
          </p:grpSpPr>
          <p:sp>
            <p:nvSpPr>
              <p:cNvPr id="6188" name="Rectangle 192"/>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9" name="Rectangle 193"/>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0" name="Rectangle 194"/>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1" name="Rectangle 195"/>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8" name="Group 196"/>
            <p:cNvGrpSpPr>
              <a:grpSpLocks/>
            </p:cNvGrpSpPr>
            <p:nvPr userDrawn="1"/>
          </p:nvGrpSpPr>
          <p:grpSpPr bwMode="auto">
            <a:xfrm>
              <a:off x="5893" y="3657"/>
              <a:ext cx="466" cy="115"/>
              <a:chOff x="5893" y="3657"/>
              <a:chExt cx="466" cy="115"/>
            </a:xfrm>
          </p:grpSpPr>
          <p:sp>
            <p:nvSpPr>
              <p:cNvPr id="6184" name="Rectangle 197"/>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5" name="Rectangle 198"/>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6" name="Rectangle 199"/>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7" name="Rectangle 200"/>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9" name="Group 201"/>
            <p:cNvGrpSpPr>
              <a:grpSpLocks/>
            </p:cNvGrpSpPr>
            <p:nvPr userDrawn="1"/>
          </p:nvGrpSpPr>
          <p:grpSpPr bwMode="auto">
            <a:xfrm>
              <a:off x="5893" y="3884"/>
              <a:ext cx="466" cy="115"/>
              <a:chOff x="5893" y="3884"/>
              <a:chExt cx="466" cy="115"/>
            </a:xfrm>
          </p:grpSpPr>
          <p:sp>
            <p:nvSpPr>
              <p:cNvPr id="6180" name="Rectangle 202"/>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1" name="Rectangle 203"/>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2" name="Rectangle 204"/>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3" name="Rectangle 205"/>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70" name="Group 206"/>
            <p:cNvGrpSpPr>
              <a:grpSpLocks/>
            </p:cNvGrpSpPr>
            <p:nvPr userDrawn="1"/>
          </p:nvGrpSpPr>
          <p:grpSpPr bwMode="auto">
            <a:xfrm>
              <a:off x="5893" y="4026"/>
              <a:ext cx="466" cy="115"/>
              <a:chOff x="5893" y="4026"/>
              <a:chExt cx="466" cy="115"/>
            </a:xfrm>
          </p:grpSpPr>
          <p:sp>
            <p:nvSpPr>
              <p:cNvPr id="6176" name="Rectangle 207"/>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7" name="Rectangle 208"/>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8" name="Rectangle 209"/>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9" name="Rectangle 210"/>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71" name="Group 211"/>
            <p:cNvGrpSpPr>
              <a:grpSpLocks/>
            </p:cNvGrpSpPr>
            <p:nvPr userDrawn="1"/>
          </p:nvGrpSpPr>
          <p:grpSpPr bwMode="auto">
            <a:xfrm>
              <a:off x="5893" y="4167"/>
              <a:ext cx="466" cy="115"/>
              <a:chOff x="5893" y="4167"/>
              <a:chExt cx="466" cy="115"/>
            </a:xfrm>
          </p:grpSpPr>
          <p:sp>
            <p:nvSpPr>
              <p:cNvPr id="6172" name="Rectangle 212"/>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3" name="Rectangle 213"/>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4" name="Rectangle 214"/>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5" name="Rectangle 215"/>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6156" name="Rectangle 216"/>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6157" name="Rectangle 217"/>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pic>
        <p:nvPicPr>
          <p:cNvPr id="6224" name="Picture 80" descr="bra200912090008_M副本"/>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413"/>
            <a:ext cx="12192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6225" name="Picture 81" descr="未标题-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1067" y="1268414"/>
            <a:ext cx="4080933"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9639300" y="3795714"/>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Lst>
  <p:transition advClick="0" advTm="8000">
    <p:fade thruBlk="1"/>
  </p:transition>
  <p:hf hdr="0" ftr="0"/>
  <p:txStyles>
    <p:titleStyle>
      <a:lvl1pPr algn="l" rtl="0" eaLnBrk="0" fontAlgn="base" hangingPunct="0">
        <a:spcBef>
          <a:spcPct val="0"/>
        </a:spcBef>
        <a:spcAft>
          <a:spcPct val="0"/>
        </a:spcAft>
        <a:defRPr sz="3200" b="1">
          <a:solidFill>
            <a:schemeClr val="tx1"/>
          </a:solidFill>
          <a:latin typeface="+mn-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bwMode="auto">
          <a:xfrm>
            <a:off x="1007534" y="4508500"/>
            <a:ext cx="739775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82" name="Text Box 5"/>
          <p:cNvSpPr txBox="1">
            <a:spLocks noChangeArrowheads="1"/>
          </p:cNvSpPr>
          <p:nvPr/>
        </p:nvSpPr>
        <p:spPr bwMode="auto">
          <a:xfrm>
            <a:off x="1007534" y="6219825"/>
            <a:ext cx="2951770"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a:latin typeface="FrutigerNext LT Bold" pitchFamily="34" charset="0"/>
                <a:ea typeface="MS PGothic" pitchFamily="34" charset="-128"/>
              </a:rPr>
              <a:t>HUAWEI TECHNOLOGIES CO., LTD.</a:t>
            </a:r>
          </a:p>
        </p:txBody>
      </p:sp>
      <p:pic>
        <p:nvPicPr>
          <p:cNvPr id="7175"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1007533" y="476251"/>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r>
              <a:rPr lang="en-US" altLang="zh-CN"/>
              <a:t>ISFT 2018</a:t>
            </a:r>
            <a:endParaRPr lang="en-US" altLang="zh-CN" dirty="0"/>
          </a:p>
        </p:txBody>
      </p:sp>
      <p:sp>
        <p:nvSpPr>
          <p:cNvPr id="7178" name="Rectangle 13"/>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 </a:t>
            </a:r>
            <a:endParaRPr lang="zh-CN" altLang="en-US" sz="1100" dirty="0">
              <a:solidFill>
                <a:srgbClr val="000000"/>
              </a:solidFill>
            </a:endParaRPr>
          </a:p>
        </p:txBody>
      </p:sp>
      <p:grpSp>
        <p:nvGrpSpPr>
          <p:cNvPr id="7179" name="Group 148"/>
          <p:cNvGrpSpPr>
            <a:grpSpLocks/>
          </p:cNvGrpSpPr>
          <p:nvPr/>
        </p:nvGrpSpPr>
        <p:grpSpPr bwMode="auto">
          <a:xfrm>
            <a:off x="12433301" y="3511550"/>
            <a:ext cx="1225551" cy="3224212"/>
            <a:chOff x="5839" y="2251"/>
            <a:chExt cx="579" cy="2031"/>
          </a:xfrm>
        </p:grpSpPr>
        <p:sp>
          <p:nvSpPr>
            <p:cNvPr id="7182" name="Rectangle 149"/>
            <p:cNvSpPr>
              <a:spLocks noChangeArrowheads="1"/>
            </p:cNvSpPr>
            <p:nvPr userDrawn="1"/>
          </p:nvSpPr>
          <p:spPr bwMode="auto">
            <a:xfrm>
              <a:off x="5839" y="3143"/>
              <a:ext cx="579" cy="23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7183" name="Group 150"/>
            <p:cNvGrpSpPr>
              <a:grpSpLocks/>
            </p:cNvGrpSpPr>
            <p:nvPr userDrawn="1"/>
          </p:nvGrpSpPr>
          <p:grpSpPr bwMode="auto">
            <a:xfrm>
              <a:off x="5893" y="2387"/>
              <a:ext cx="466" cy="115"/>
              <a:chOff x="5893" y="2387"/>
              <a:chExt cx="466" cy="115"/>
            </a:xfrm>
          </p:grpSpPr>
          <p:sp>
            <p:nvSpPr>
              <p:cNvPr id="7244" name="Rectangle 151"/>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5" name="Rectangle 152"/>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6" name="Rectangle 153"/>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7" name="Rectangle 154"/>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4" name="Group 155"/>
            <p:cNvGrpSpPr>
              <a:grpSpLocks/>
            </p:cNvGrpSpPr>
            <p:nvPr userDrawn="1"/>
          </p:nvGrpSpPr>
          <p:grpSpPr bwMode="auto">
            <a:xfrm>
              <a:off x="5893" y="2523"/>
              <a:ext cx="466" cy="115"/>
              <a:chOff x="5893" y="2523"/>
              <a:chExt cx="466" cy="115"/>
            </a:xfrm>
          </p:grpSpPr>
          <p:sp>
            <p:nvSpPr>
              <p:cNvPr id="7240" name="Rectangle 156"/>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1" name="Rectangle 157"/>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2" name="Rectangle 158"/>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3" name="Rectangle 159"/>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5" name="Group 160"/>
            <p:cNvGrpSpPr>
              <a:grpSpLocks/>
            </p:cNvGrpSpPr>
            <p:nvPr userDrawn="1"/>
          </p:nvGrpSpPr>
          <p:grpSpPr bwMode="auto">
            <a:xfrm>
              <a:off x="5893" y="2659"/>
              <a:ext cx="466" cy="115"/>
              <a:chOff x="5893" y="2659"/>
              <a:chExt cx="466" cy="115"/>
            </a:xfrm>
          </p:grpSpPr>
          <p:sp>
            <p:nvSpPr>
              <p:cNvPr id="7236" name="Rectangle 161"/>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7" name="Rectangle 162"/>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8" name="Rectangle 163"/>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9" name="Rectangle 164"/>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6" name="Group 165"/>
            <p:cNvGrpSpPr>
              <a:grpSpLocks/>
            </p:cNvGrpSpPr>
            <p:nvPr userDrawn="1"/>
          </p:nvGrpSpPr>
          <p:grpSpPr bwMode="auto">
            <a:xfrm>
              <a:off x="5893" y="2251"/>
              <a:ext cx="466" cy="119"/>
              <a:chOff x="5893" y="2251"/>
              <a:chExt cx="466" cy="119"/>
            </a:xfrm>
          </p:grpSpPr>
          <p:sp>
            <p:nvSpPr>
              <p:cNvPr id="7232" name="Rectangle 166"/>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3" name="Rectangle 167"/>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4" name="Rectangle 168"/>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5" name="Rectangle 169"/>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7" name="Group 170"/>
            <p:cNvGrpSpPr>
              <a:grpSpLocks/>
            </p:cNvGrpSpPr>
            <p:nvPr userDrawn="1"/>
          </p:nvGrpSpPr>
          <p:grpSpPr bwMode="auto">
            <a:xfrm>
              <a:off x="5893" y="2886"/>
              <a:ext cx="466" cy="115"/>
              <a:chOff x="5893" y="2886"/>
              <a:chExt cx="466" cy="115"/>
            </a:xfrm>
          </p:grpSpPr>
          <p:sp>
            <p:nvSpPr>
              <p:cNvPr id="7228" name="Rectangle 171"/>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9" name="Rectangle 172"/>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0" name="Rectangle 173"/>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1" name="Rectangle 174"/>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8" name="Group 175"/>
            <p:cNvGrpSpPr>
              <a:grpSpLocks/>
            </p:cNvGrpSpPr>
            <p:nvPr userDrawn="1"/>
          </p:nvGrpSpPr>
          <p:grpSpPr bwMode="auto">
            <a:xfrm>
              <a:off x="5893" y="3022"/>
              <a:ext cx="466" cy="115"/>
              <a:chOff x="5893" y="3022"/>
              <a:chExt cx="466" cy="115"/>
            </a:xfrm>
          </p:grpSpPr>
          <p:sp>
            <p:nvSpPr>
              <p:cNvPr id="7224" name="Rectangle 176"/>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5" name="Rectangle 177"/>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6" name="Rectangle 178"/>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7" name="Rectangle 179"/>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9" name="Group 180"/>
            <p:cNvGrpSpPr>
              <a:grpSpLocks/>
            </p:cNvGrpSpPr>
            <p:nvPr userDrawn="1"/>
          </p:nvGrpSpPr>
          <p:grpSpPr bwMode="auto">
            <a:xfrm>
              <a:off x="5893" y="3158"/>
              <a:ext cx="466" cy="115"/>
              <a:chOff x="5893" y="3158"/>
              <a:chExt cx="466" cy="115"/>
            </a:xfrm>
          </p:grpSpPr>
          <p:sp>
            <p:nvSpPr>
              <p:cNvPr id="7220" name="Rectangle 181"/>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1" name="Rectangle 182"/>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2" name="Rectangle 183"/>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3" name="Rectangle 184"/>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0" name="Group 185"/>
            <p:cNvGrpSpPr>
              <a:grpSpLocks/>
            </p:cNvGrpSpPr>
            <p:nvPr userDrawn="1"/>
          </p:nvGrpSpPr>
          <p:grpSpPr bwMode="auto">
            <a:xfrm>
              <a:off x="5893" y="3385"/>
              <a:ext cx="466" cy="115"/>
              <a:chOff x="5893" y="3385"/>
              <a:chExt cx="466" cy="115"/>
            </a:xfrm>
          </p:grpSpPr>
          <p:sp>
            <p:nvSpPr>
              <p:cNvPr id="7216" name="Rectangle 186"/>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7" name="Rectangle 187"/>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8" name="Rectangle 188"/>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9" name="Rectangle 189"/>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1" name="Group 190"/>
            <p:cNvGrpSpPr>
              <a:grpSpLocks/>
            </p:cNvGrpSpPr>
            <p:nvPr userDrawn="1"/>
          </p:nvGrpSpPr>
          <p:grpSpPr bwMode="auto">
            <a:xfrm>
              <a:off x="5893" y="3521"/>
              <a:ext cx="466" cy="115"/>
              <a:chOff x="5893" y="3521"/>
              <a:chExt cx="466" cy="115"/>
            </a:xfrm>
          </p:grpSpPr>
          <p:sp>
            <p:nvSpPr>
              <p:cNvPr id="7212" name="Rectangle 191"/>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3" name="Rectangle 192"/>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4" name="Rectangle 193"/>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5" name="Rectangle 194"/>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2" name="Group 195"/>
            <p:cNvGrpSpPr>
              <a:grpSpLocks/>
            </p:cNvGrpSpPr>
            <p:nvPr userDrawn="1"/>
          </p:nvGrpSpPr>
          <p:grpSpPr bwMode="auto">
            <a:xfrm>
              <a:off x="5893" y="3657"/>
              <a:ext cx="466" cy="115"/>
              <a:chOff x="5893" y="3657"/>
              <a:chExt cx="466" cy="115"/>
            </a:xfrm>
          </p:grpSpPr>
          <p:sp>
            <p:nvSpPr>
              <p:cNvPr id="7208" name="Rectangle 196"/>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9" name="Rectangle 197"/>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0" name="Rectangle 198"/>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1" name="Rectangle 199"/>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3" name="Group 200"/>
            <p:cNvGrpSpPr>
              <a:grpSpLocks/>
            </p:cNvGrpSpPr>
            <p:nvPr userDrawn="1"/>
          </p:nvGrpSpPr>
          <p:grpSpPr bwMode="auto">
            <a:xfrm>
              <a:off x="5893" y="3884"/>
              <a:ext cx="466" cy="115"/>
              <a:chOff x="5893" y="3884"/>
              <a:chExt cx="466" cy="115"/>
            </a:xfrm>
          </p:grpSpPr>
          <p:sp>
            <p:nvSpPr>
              <p:cNvPr id="7204" name="Rectangle 201"/>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5" name="Rectangle 202"/>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6" name="Rectangle 203"/>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7" name="Rectangle 204"/>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4" name="Group 205"/>
            <p:cNvGrpSpPr>
              <a:grpSpLocks/>
            </p:cNvGrpSpPr>
            <p:nvPr userDrawn="1"/>
          </p:nvGrpSpPr>
          <p:grpSpPr bwMode="auto">
            <a:xfrm>
              <a:off x="5893" y="4026"/>
              <a:ext cx="466" cy="115"/>
              <a:chOff x="5893" y="4026"/>
              <a:chExt cx="466" cy="115"/>
            </a:xfrm>
          </p:grpSpPr>
          <p:sp>
            <p:nvSpPr>
              <p:cNvPr id="7200" name="Rectangle 206"/>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1" name="Rectangle 207"/>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2" name="Rectangle 208"/>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3" name="Rectangle 209"/>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5" name="Group 210"/>
            <p:cNvGrpSpPr>
              <a:grpSpLocks/>
            </p:cNvGrpSpPr>
            <p:nvPr userDrawn="1"/>
          </p:nvGrpSpPr>
          <p:grpSpPr bwMode="auto">
            <a:xfrm>
              <a:off x="5893" y="4167"/>
              <a:ext cx="466" cy="115"/>
              <a:chOff x="5893" y="4167"/>
              <a:chExt cx="466" cy="115"/>
            </a:xfrm>
          </p:grpSpPr>
          <p:sp>
            <p:nvSpPr>
              <p:cNvPr id="7196" name="Rectangle 211"/>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7" name="Rectangle 212"/>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8" name="Rectangle 213"/>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9" name="Rectangle 214"/>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7180" name="Rectangle 215"/>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7181" name="Rectangle 216"/>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pic>
        <p:nvPicPr>
          <p:cNvPr id="7248" name="Picture 80" descr="sb10064568n-001副本"/>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413"/>
            <a:ext cx="12192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7249" name="Picture 81" descr="未标题-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1067" y="1268414"/>
            <a:ext cx="4080933"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9639300" y="3795714"/>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Lst>
  <p:transition advClick="0" advTm="8000">
    <p:fade thruBlk="1"/>
  </p:transition>
  <p:hf hdr="0" ftr="0"/>
  <p:txStyles>
    <p:titleStyle>
      <a:lvl1pPr algn="l" rtl="0" eaLnBrk="0" fontAlgn="base" hangingPunct="0">
        <a:spcBef>
          <a:spcPct val="0"/>
        </a:spcBef>
        <a:spcAft>
          <a:spcPct val="0"/>
        </a:spcAft>
        <a:defRPr sz="3200" b="1">
          <a:solidFill>
            <a:schemeClr val="tx1"/>
          </a:solidFill>
          <a:latin typeface="+mn-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bwMode="auto">
          <a:xfrm>
            <a:off x="1007534" y="4508500"/>
            <a:ext cx="739775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82" name="Text Box 5"/>
          <p:cNvSpPr txBox="1">
            <a:spLocks noChangeArrowheads="1"/>
          </p:cNvSpPr>
          <p:nvPr/>
        </p:nvSpPr>
        <p:spPr bwMode="auto">
          <a:xfrm>
            <a:off x="1007534" y="6219825"/>
            <a:ext cx="2951770"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a:latin typeface="FrutigerNext LT Bold" pitchFamily="34" charset="0"/>
                <a:ea typeface="MS PGothic" pitchFamily="34" charset="-128"/>
              </a:rPr>
              <a:t>HUAWEI TECHNOLOGIES CO., LTD.</a:t>
            </a:r>
          </a:p>
        </p:txBody>
      </p:sp>
      <p:pic>
        <p:nvPicPr>
          <p:cNvPr id="8199"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1007533" y="476251"/>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r>
              <a:rPr lang="en-US" altLang="zh-CN"/>
              <a:t>ISFT 2018</a:t>
            </a:r>
            <a:endParaRPr lang="en-US" altLang="zh-CN" dirty="0"/>
          </a:p>
        </p:txBody>
      </p:sp>
      <p:sp>
        <p:nvSpPr>
          <p:cNvPr id="8202" name="Rectangle 15"/>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 </a:t>
            </a:r>
            <a:endParaRPr lang="zh-CN" altLang="en-US" sz="1100" dirty="0">
              <a:solidFill>
                <a:srgbClr val="000000"/>
              </a:solidFill>
            </a:endParaRPr>
          </a:p>
        </p:txBody>
      </p:sp>
      <p:grpSp>
        <p:nvGrpSpPr>
          <p:cNvPr id="8203" name="Group 83"/>
          <p:cNvGrpSpPr>
            <a:grpSpLocks/>
          </p:cNvGrpSpPr>
          <p:nvPr/>
        </p:nvGrpSpPr>
        <p:grpSpPr bwMode="auto">
          <a:xfrm>
            <a:off x="12433301" y="3511550"/>
            <a:ext cx="1225551" cy="3224212"/>
            <a:chOff x="5839" y="2251"/>
            <a:chExt cx="579" cy="2031"/>
          </a:xfrm>
        </p:grpSpPr>
        <p:sp>
          <p:nvSpPr>
            <p:cNvPr id="8206" name="Rectangle 84"/>
            <p:cNvSpPr>
              <a:spLocks noChangeArrowheads="1"/>
            </p:cNvSpPr>
            <p:nvPr userDrawn="1"/>
          </p:nvSpPr>
          <p:spPr bwMode="auto">
            <a:xfrm>
              <a:off x="5839" y="3143"/>
              <a:ext cx="579" cy="23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8207" name="Group 85"/>
            <p:cNvGrpSpPr>
              <a:grpSpLocks/>
            </p:cNvGrpSpPr>
            <p:nvPr userDrawn="1"/>
          </p:nvGrpSpPr>
          <p:grpSpPr bwMode="auto">
            <a:xfrm>
              <a:off x="5893" y="2387"/>
              <a:ext cx="466" cy="115"/>
              <a:chOff x="5893" y="2387"/>
              <a:chExt cx="466" cy="115"/>
            </a:xfrm>
          </p:grpSpPr>
          <p:sp>
            <p:nvSpPr>
              <p:cNvPr id="8268" name="Rectangle 86"/>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9" name="Rectangle 87"/>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70" name="Rectangle 88"/>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71" name="Rectangle 89"/>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08" name="Group 90"/>
            <p:cNvGrpSpPr>
              <a:grpSpLocks/>
            </p:cNvGrpSpPr>
            <p:nvPr userDrawn="1"/>
          </p:nvGrpSpPr>
          <p:grpSpPr bwMode="auto">
            <a:xfrm>
              <a:off x="5893" y="2523"/>
              <a:ext cx="466" cy="115"/>
              <a:chOff x="5893" y="2523"/>
              <a:chExt cx="466" cy="115"/>
            </a:xfrm>
          </p:grpSpPr>
          <p:sp>
            <p:nvSpPr>
              <p:cNvPr id="8264" name="Rectangle 91"/>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5" name="Rectangle 92"/>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6" name="Rectangle 93"/>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7" name="Rectangle 94"/>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09" name="Group 95"/>
            <p:cNvGrpSpPr>
              <a:grpSpLocks/>
            </p:cNvGrpSpPr>
            <p:nvPr userDrawn="1"/>
          </p:nvGrpSpPr>
          <p:grpSpPr bwMode="auto">
            <a:xfrm>
              <a:off x="5893" y="2659"/>
              <a:ext cx="466" cy="115"/>
              <a:chOff x="5893" y="2659"/>
              <a:chExt cx="466" cy="115"/>
            </a:xfrm>
          </p:grpSpPr>
          <p:sp>
            <p:nvSpPr>
              <p:cNvPr id="8260" name="Rectangle 96"/>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1" name="Rectangle 97"/>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2" name="Rectangle 98"/>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3" name="Rectangle 99"/>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0" name="Group 100"/>
            <p:cNvGrpSpPr>
              <a:grpSpLocks/>
            </p:cNvGrpSpPr>
            <p:nvPr userDrawn="1"/>
          </p:nvGrpSpPr>
          <p:grpSpPr bwMode="auto">
            <a:xfrm>
              <a:off x="5893" y="2251"/>
              <a:ext cx="466" cy="119"/>
              <a:chOff x="5893" y="2251"/>
              <a:chExt cx="466" cy="119"/>
            </a:xfrm>
          </p:grpSpPr>
          <p:sp>
            <p:nvSpPr>
              <p:cNvPr id="8256" name="Rectangle 101"/>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7" name="Rectangle 102"/>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8" name="Rectangle 103"/>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9" name="Rectangle 104"/>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1" name="Group 105"/>
            <p:cNvGrpSpPr>
              <a:grpSpLocks/>
            </p:cNvGrpSpPr>
            <p:nvPr userDrawn="1"/>
          </p:nvGrpSpPr>
          <p:grpSpPr bwMode="auto">
            <a:xfrm>
              <a:off x="5893" y="2886"/>
              <a:ext cx="466" cy="115"/>
              <a:chOff x="5893" y="2886"/>
              <a:chExt cx="466" cy="115"/>
            </a:xfrm>
          </p:grpSpPr>
          <p:sp>
            <p:nvSpPr>
              <p:cNvPr id="8252" name="Rectangle 106"/>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3" name="Rectangle 107"/>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4" name="Rectangle 108"/>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5" name="Rectangle 109"/>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2" name="Group 110"/>
            <p:cNvGrpSpPr>
              <a:grpSpLocks/>
            </p:cNvGrpSpPr>
            <p:nvPr userDrawn="1"/>
          </p:nvGrpSpPr>
          <p:grpSpPr bwMode="auto">
            <a:xfrm>
              <a:off x="5893" y="3022"/>
              <a:ext cx="466" cy="115"/>
              <a:chOff x="5893" y="3022"/>
              <a:chExt cx="466" cy="115"/>
            </a:xfrm>
          </p:grpSpPr>
          <p:sp>
            <p:nvSpPr>
              <p:cNvPr id="8248" name="Rectangle 111"/>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9" name="Rectangle 112"/>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0" name="Rectangle 113"/>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1" name="Rectangle 114"/>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3" name="Group 115"/>
            <p:cNvGrpSpPr>
              <a:grpSpLocks/>
            </p:cNvGrpSpPr>
            <p:nvPr userDrawn="1"/>
          </p:nvGrpSpPr>
          <p:grpSpPr bwMode="auto">
            <a:xfrm>
              <a:off x="5893" y="3158"/>
              <a:ext cx="466" cy="115"/>
              <a:chOff x="5893" y="3158"/>
              <a:chExt cx="466" cy="115"/>
            </a:xfrm>
          </p:grpSpPr>
          <p:sp>
            <p:nvSpPr>
              <p:cNvPr id="8244" name="Rectangle 116"/>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5" name="Rectangle 117"/>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6" name="Rectangle 118"/>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7" name="Rectangle 119"/>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4" name="Group 120"/>
            <p:cNvGrpSpPr>
              <a:grpSpLocks/>
            </p:cNvGrpSpPr>
            <p:nvPr userDrawn="1"/>
          </p:nvGrpSpPr>
          <p:grpSpPr bwMode="auto">
            <a:xfrm>
              <a:off x="5893" y="3385"/>
              <a:ext cx="466" cy="115"/>
              <a:chOff x="5893" y="3385"/>
              <a:chExt cx="466" cy="115"/>
            </a:xfrm>
          </p:grpSpPr>
          <p:sp>
            <p:nvSpPr>
              <p:cNvPr id="8240" name="Rectangle 121"/>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1" name="Rectangle 122"/>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2" name="Rectangle 123"/>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3" name="Rectangle 124"/>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5" name="Group 125"/>
            <p:cNvGrpSpPr>
              <a:grpSpLocks/>
            </p:cNvGrpSpPr>
            <p:nvPr userDrawn="1"/>
          </p:nvGrpSpPr>
          <p:grpSpPr bwMode="auto">
            <a:xfrm>
              <a:off x="5893" y="3521"/>
              <a:ext cx="466" cy="115"/>
              <a:chOff x="5893" y="3521"/>
              <a:chExt cx="466" cy="115"/>
            </a:xfrm>
          </p:grpSpPr>
          <p:sp>
            <p:nvSpPr>
              <p:cNvPr id="8236" name="Rectangle 126"/>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7" name="Rectangle 127"/>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8" name="Rectangle 128"/>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9" name="Rectangle 129"/>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6" name="Group 130"/>
            <p:cNvGrpSpPr>
              <a:grpSpLocks/>
            </p:cNvGrpSpPr>
            <p:nvPr userDrawn="1"/>
          </p:nvGrpSpPr>
          <p:grpSpPr bwMode="auto">
            <a:xfrm>
              <a:off x="5893" y="3657"/>
              <a:ext cx="466" cy="115"/>
              <a:chOff x="5893" y="3657"/>
              <a:chExt cx="466" cy="115"/>
            </a:xfrm>
          </p:grpSpPr>
          <p:sp>
            <p:nvSpPr>
              <p:cNvPr id="8232" name="Rectangle 131"/>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3" name="Rectangle 132"/>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4" name="Rectangle 133"/>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5" name="Rectangle 134"/>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7" name="Group 135"/>
            <p:cNvGrpSpPr>
              <a:grpSpLocks/>
            </p:cNvGrpSpPr>
            <p:nvPr userDrawn="1"/>
          </p:nvGrpSpPr>
          <p:grpSpPr bwMode="auto">
            <a:xfrm>
              <a:off x="5893" y="3884"/>
              <a:ext cx="466" cy="115"/>
              <a:chOff x="5893" y="3884"/>
              <a:chExt cx="466" cy="115"/>
            </a:xfrm>
          </p:grpSpPr>
          <p:sp>
            <p:nvSpPr>
              <p:cNvPr id="8228" name="Rectangle 136"/>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9" name="Rectangle 137"/>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0" name="Rectangle 138"/>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1" name="Rectangle 139"/>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8" name="Group 140"/>
            <p:cNvGrpSpPr>
              <a:grpSpLocks/>
            </p:cNvGrpSpPr>
            <p:nvPr userDrawn="1"/>
          </p:nvGrpSpPr>
          <p:grpSpPr bwMode="auto">
            <a:xfrm>
              <a:off x="5893" y="4026"/>
              <a:ext cx="466" cy="115"/>
              <a:chOff x="5893" y="4026"/>
              <a:chExt cx="466" cy="115"/>
            </a:xfrm>
          </p:grpSpPr>
          <p:sp>
            <p:nvSpPr>
              <p:cNvPr id="8224" name="Rectangle 141"/>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5" name="Rectangle 142"/>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6" name="Rectangle 143"/>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7" name="Rectangle 144"/>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9" name="Group 145"/>
            <p:cNvGrpSpPr>
              <a:grpSpLocks/>
            </p:cNvGrpSpPr>
            <p:nvPr userDrawn="1"/>
          </p:nvGrpSpPr>
          <p:grpSpPr bwMode="auto">
            <a:xfrm>
              <a:off x="5893" y="4167"/>
              <a:ext cx="466" cy="115"/>
              <a:chOff x="5893" y="4167"/>
              <a:chExt cx="466" cy="115"/>
            </a:xfrm>
          </p:grpSpPr>
          <p:sp>
            <p:nvSpPr>
              <p:cNvPr id="8220" name="Rectangle 146"/>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1" name="Rectangle 147"/>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2" name="Rectangle 148"/>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3" name="Rectangle 149"/>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8204" name="Rectangle 150"/>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8205" name="Rectangle 151"/>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pic>
        <p:nvPicPr>
          <p:cNvPr id="8272" name="Picture 80" descr="89738649副本"/>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413"/>
            <a:ext cx="12192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8273" name="Picture 81" descr="未标题-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1067" y="1268414"/>
            <a:ext cx="4080933"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9639300" y="3795714"/>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Lst>
  <p:transition advClick="0" advTm="8000">
    <p:fade thruBlk="1"/>
  </p:transition>
  <p:hf hdr="0" ftr="0"/>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232031"/>
            <a:ext cx="12192000" cy="393938"/>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pPr>
              <a:lnSpc>
                <a:spcPct val="140000"/>
              </a:lnSpc>
              <a:buClr>
                <a:srgbClr val="FF0000"/>
              </a:buClr>
              <a:buSzPct val="90000"/>
              <a:buFont typeface="Wingdings" pitchFamily="2" charset="2"/>
              <a:buChar char="l"/>
            </a:pPr>
            <a:endParaRPr lang="zh-CN" altLang="en-US" sz="1400" b="1">
              <a:solidFill>
                <a:srgbClr val="000000"/>
              </a:solidFill>
              <a:latin typeface="Arial" pitchFamily="34" charset="0"/>
              <a:ea typeface="华文细黑" pitchFamily="2" charset="-122"/>
            </a:endParaRPr>
          </a:p>
        </p:txBody>
      </p:sp>
      <p:sp>
        <p:nvSpPr>
          <p:cNvPr id="9219" name="Rectangle 13"/>
          <p:cNvSpPr>
            <a:spLocks noGrp="1" noChangeArrowheads="1"/>
          </p:cNvSpPr>
          <p:nvPr>
            <p:ph type="title"/>
          </p:nvPr>
        </p:nvSpPr>
        <p:spPr bwMode="auto">
          <a:xfrm>
            <a:off x="1007534" y="325439"/>
            <a:ext cx="10176933" cy="871537"/>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zh-CN" altLang="en-US" dirty="0"/>
              <a:t>单击此处编辑母版标题样式</a:t>
            </a:r>
          </a:p>
        </p:txBody>
      </p:sp>
      <p:sp>
        <p:nvSpPr>
          <p:cNvPr id="9220" name="Rectangle 68"/>
          <p:cNvSpPr>
            <a:spLocks noGrp="1" noChangeArrowheads="1"/>
          </p:cNvSpPr>
          <p:nvPr>
            <p:ph type="body" idx="1"/>
          </p:nvPr>
        </p:nvSpPr>
        <p:spPr bwMode="auto">
          <a:xfrm>
            <a:off x="1007534" y="1628776"/>
            <a:ext cx="10176933"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221" name="Rectangle 13"/>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dirty="0">
                <a:solidFill>
                  <a:srgbClr val="FFFFFF"/>
                </a:solidFill>
                <a:latin typeface="Arial" pitchFamily="34" charset="0"/>
                <a:ea typeface="黑体" pitchFamily="49" charset="-122"/>
              </a:rPr>
              <a:t> </a:t>
            </a:r>
          </a:p>
        </p:txBody>
      </p:sp>
      <p:grpSp>
        <p:nvGrpSpPr>
          <p:cNvPr id="9222" name="Group 14"/>
          <p:cNvGrpSpPr>
            <a:grpSpLocks/>
          </p:cNvGrpSpPr>
          <p:nvPr/>
        </p:nvGrpSpPr>
        <p:grpSpPr bwMode="auto">
          <a:xfrm>
            <a:off x="12433301" y="3511550"/>
            <a:ext cx="1225551" cy="3224212"/>
            <a:chOff x="5839" y="2251"/>
            <a:chExt cx="579" cy="2031"/>
          </a:xfrm>
        </p:grpSpPr>
        <p:sp>
          <p:nvSpPr>
            <p:cNvPr id="9225" name="Rectangle 15"/>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9226" name="Group 16"/>
            <p:cNvGrpSpPr>
              <a:grpSpLocks/>
            </p:cNvGrpSpPr>
            <p:nvPr userDrawn="1"/>
          </p:nvGrpSpPr>
          <p:grpSpPr bwMode="auto">
            <a:xfrm>
              <a:off x="5893" y="2387"/>
              <a:ext cx="466" cy="115"/>
              <a:chOff x="5893" y="2387"/>
              <a:chExt cx="466" cy="115"/>
            </a:xfrm>
          </p:grpSpPr>
          <p:sp>
            <p:nvSpPr>
              <p:cNvPr id="9287" name="Rectangle 17"/>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8" name="Rectangle 18"/>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9" name="Rectangle 19"/>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90" name="Rectangle 20"/>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7" name="Group 21"/>
            <p:cNvGrpSpPr>
              <a:grpSpLocks/>
            </p:cNvGrpSpPr>
            <p:nvPr userDrawn="1"/>
          </p:nvGrpSpPr>
          <p:grpSpPr bwMode="auto">
            <a:xfrm>
              <a:off x="5893" y="2523"/>
              <a:ext cx="466" cy="115"/>
              <a:chOff x="5893" y="2523"/>
              <a:chExt cx="466" cy="115"/>
            </a:xfrm>
          </p:grpSpPr>
          <p:sp>
            <p:nvSpPr>
              <p:cNvPr id="9283" name="Rectangle 22"/>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4" name="Rectangle 23"/>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5" name="Rectangle 24"/>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6" name="Rectangle 25"/>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8" name="Group 26"/>
            <p:cNvGrpSpPr>
              <a:grpSpLocks/>
            </p:cNvGrpSpPr>
            <p:nvPr userDrawn="1"/>
          </p:nvGrpSpPr>
          <p:grpSpPr bwMode="auto">
            <a:xfrm>
              <a:off x="5893" y="2659"/>
              <a:ext cx="466" cy="115"/>
              <a:chOff x="5893" y="2659"/>
              <a:chExt cx="466" cy="115"/>
            </a:xfrm>
          </p:grpSpPr>
          <p:sp>
            <p:nvSpPr>
              <p:cNvPr id="9279" name="Rectangle 27"/>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0" name="Rectangle 28"/>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1" name="Rectangle 29"/>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2" name="Rectangle 30"/>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9" name="Group 31"/>
            <p:cNvGrpSpPr>
              <a:grpSpLocks/>
            </p:cNvGrpSpPr>
            <p:nvPr userDrawn="1"/>
          </p:nvGrpSpPr>
          <p:grpSpPr bwMode="auto">
            <a:xfrm>
              <a:off x="5893" y="2251"/>
              <a:ext cx="466" cy="119"/>
              <a:chOff x="5893" y="2251"/>
              <a:chExt cx="466" cy="119"/>
            </a:xfrm>
          </p:grpSpPr>
          <p:sp>
            <p:nvSpPr>
              <p:cNvPr id="9275" name="Rectangle 32"/>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6" name="Rectangle 33"/>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7" name="Rectangle 34"/>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8" name="Rectangle 35"/>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0" name="Group 36"/>
            <p:cNvGrpSpPr>
              <a:grpSpLocks/>
            </p:cNvGrpSpPr>
            <p:nvPr userDrawn="1"/>
          </p:nvGrpSpPr>
          <p:grpSpPr bwMode="auto">
            <a:xfrm>
              <a:off x="5893" y="2886"/>
              <a:ext cx="466" cy="115"/>
              <a:chOff x="5893" y="2886"/>
              <a:chExt cx="466" cy="115"/>
            </a:xfrm>
          </p:grpSpPr>
          <p:sp>
            <p:nvSpPr>
              <p:cNvPr id="9271" name="Rectangle 37"/>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2" name="Rectangle 38"/>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3" name="Rectangle 39"/>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4" name="Rectangle 40"/>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1" name="Group 41"/>
            <p:cNvGrpSpPr>
              <a:grpSpLocks/>
            </p:cNvGrpSpPr>
            <p:nvPr userDrawn="1"/>
          </p:nvGrpSpPr>
          <p:grpSpPr bwMode="auto">
            <a:xfrm>
              <a:off x="5893" y="3022"/>
              <a:ext cx="466" cy="115"/>
              <a:chOff x="5893" y="3022"/>
              <a:chExt cx="466" cy="115"/>
            </a:xfrm>
          </p:grpSpPr>
          <p:sp>
            <p:nvSpPr>
              <p:cNvPr id="9267" name="Rectangle 42"/>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8" name="Rectangle 43"/>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9" name="Rectangle 44"/>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0" name="Rectangle 45"/>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2" name="Group 46"/>
            <p:cNvGrpSpPr>
              <a:grpSpLocks/>
            </p:cNvGrpSpPr>
            <p:nvPr userDrawn="1"/>
          </p:nvGrpSpPr>
          <p:grpSpPr bwMode="auto">
            <a:xfrm>
              <a:off x="5893" y="3158"/>
              <a:ext cx="466" cy="115"/>
              <a:chOff x="5893" y="3158"/>
              <a:chExt cx="466" cy="115"/>
            </a:xfrm>
          </p:grpSpPr>
          <p:sp>
            <p:nvSpPr>
              <p:cNvPr id="9263" name="Rectangle 47"/>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4" name="Rectangle 48"/>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5" name="Rectangle 49"/>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6" name="Rectangle 50"/>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3" name="Group 51"/>
            <p:cNvGrpSpPr>
              <a:grpSpLocks/>
            </p:cNvGrpSpPr>
            <p:nvPr userDrawn="1"/>
          </p:nvGrpSpPr>
          <p:grpSpPr bwMode="auto">
            <a:xfrm>
              <a:off x="5893" y="3385"/>
              <a:ext cx="466" cy="115"/>
              <a:chOff x="5893" y="3385"/>
              <a:chExt cx="466" cy="115"/>
            </a:xfrm>
          </p:grpSpPr>
          <p:sp>
            <p:nvSpPr>
              <p:cNvPr id="9259" name="Rectangle 52"/>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0" name="Rectangle 53"/>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1" name="Rectangle 54"/>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2" name="Rectangle 55"/>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4" name="Group 56"/>
            <p:cNvGrpSpPr>
              <a:grpSpLocks/>
            </p:cNvGrpSpPr>
            <p:nvPr userDrawn="1"/>
          </p:nvGrpSpPr>
          <p:grpSpPr bwMode="auto">
            <a:xfrm>
              <a:off x="5893" y="3521"/>
              <a:ext cx="466" cy="115"/>
              <a:chOff x="5893" y="3521"/>
              <a:chExt cx="466" cy="115"/>
            </a:xfrm>
          </p:grpSpPr>
          <p:sp>
            <p:nvSpPr>
              <p:cNvPr id="9255" name="Rectangle 57"/>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6" name="Rectangle 58"/>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7" name="Rectangle 59"/>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8" name="Rectangle 60"/>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5" name="Group 61"/>
            <p:cNvGrpSpPr>
              <a:grpSpLocks/>
            </p:cNvGrpSpPr>
            <p:nvPr userDrawn="1"/>
          </p:nvGrpSpPr>
          <p:grpSpPr bwMode="auto">
            <a:xfrm>
              <a:off x="5893" y="3657"/>
              <a:ext cx="466" cy="115"/>
              <a:chOff x="5893" y="3657"/>
              <a:chExt cx="466" cy="115"/>
            </a:xfrm>
          </p:grpSpPr>
          <p:sp>
            <p:nvSpPr>
              <p:cNvPr id="9251" name="Rectangle 62"/>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2" name="Rectangle 63"/>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3" name="Rectangle 64"/>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4" name="Rectangle 65"/>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6" name="Group 66"/>
            <p:cNvGrpSpPr>
              <a:grpSpLocks/>
            </p:cNvGrpSpPr>
            <p:nvPr userDrawn="1"/>
          </p:nvGrpSpPr>
          <p:grpSpPr bwMode="auto">
            <a:xfrm>
              <a:off x="5893" y="3884"/>
              <a:ext cx="466" cy="115"/>
              <a:chOff x="5893" y="3884"/>
              <a:chExt cx="466" cy="115"/>
            </a:xfrm>
          </p:grpSpPr>
          <p:sp>
            <p:nvSpPr>
              <p:cNvPr id="9247" name="Rectangle 67"/>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8" name="Rectangle 68"/>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9" name="Rectangle 69"/>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0" name="Rectangle 70"/>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7" name="Group 71"/>
            <p:cNvGrpSpPr>
              <a:grpSpLocks/>
            </p:cNvGrpSpPr>
            <p:nvPr userDrawn="1"/>
          </p:nvGrpSpPr>
          <p:grpSpPr bwMode="auto">
            <a:xfrm>
              <a:off x="5893" y="4026"/>
              <a:ext cx="466" cy="115"/>
              <a:chOff x="5893" y="4026"/>
              <a:chExt cx="466" cy="115"/>
            </a:xfrm>
          </p:grpSpPr>
          <p:sp>
            <p:nvSpPr>
              <p:cNvPr id="9243" name="Rectangle 72"/>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4" name="Rectangle 73"/>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5" name="Rectangle 74"/>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6" name="Rectangle 75"/>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8" name="Group 76"/>
            <p:cNvGrpSpPr>
              <a:grpSpLocks/>
            </p:cNvGrpSpPr>
            <p:nvPr userDrawn="1"/>
          </p:nvGrpSpPr>
          <p:grpSpPr bwMode="auto">
            <a:xfrm>
              <a:off x="5893" y="4167"/>
              <a:ext cx="466" cy="115"/>
              <a:chOff x="5893" y="4167"/>
              <a:chExt cx="466" cy="115"/>
            </a:xfrm>
          </p:grpSpPr>
          <p:sp>
            <p:nvSpPr>
              <p:cNvPr id="9239" name="Rectangle 77"/>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0" name="Rectangle 78"/>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1" name="Rectangle 79"/>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2" name="Rectangle 80"/>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9223" name="Rectangle 81"/>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9224" name="Rectangle 82"/>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buClr>
                <a:schemeClr val="bg2"/>
              </a:buClr>
              <a:buSzPct val="60000"/>
              <a:buFont typeface="Wingdings" pitchFamily="2" charset="2"/>
              <a:buNone/>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spTree>
  </p:cSld>
  <p:clrMap bg1="lt1" tx1="dk1" bg2="lt2" tx2="dk2" accent1="accent1" accent2="accent2" accent3="accent3" accent4="accent4" accent5="accent5" accent6="accent6" hlink="hlink" folHlink="folHlink"/>
  <p:transition advClick="0" advTm="8000">
    <p:fade thruBlk="1"/>
  </p:transition>
  <p:hf hdr="0" ftr="0"/>
  <p:txStyles>
    <p:titleStyle>
      <a:lvl1pPr algn="l" rtl="0" eaLnBrk="0" fontAlgn="base" hangingPunct="0">
        <a:spcBef>
          <a:spcPct val="0"/>
        </a:spcBef>
        <a:spcAft>
          <a:spcPct val="0"/>
        </a:spcAft>
        <a:defRPr sz="3200"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a:solidFill>
            <a:schemeClr val="tx1"/>
          </a:solidFill>
          <a:latin typeface="+mn-lt"/>
          <a:ea typeface="黑体" pitchFamily="49" charset="-122"/>
          <a:cs typeface="Arial" pitchFamily="34" charset="0"/>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lt"/>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lt"/>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Visio___1.vsd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cid:image001.png@01D44AB7.D41985A0"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56C7-C78A-4478-A25F-A497EB525203}"/>
              </a:ext>
            </a:extLst>
          </p:cNvPr>
          <p:cNvSpPr>
            <a:spLocks noGrp="1"/>
          </p:cNvSpPr>
          <p:nvPr>
            <p:ph type="title"/>
          </p:nvPr>
        </p:nvSpPr>
        <p:spPr>
          <a:xfrm>
            <a:off x="839416" y="1700808"/>
            <a:ext cx="10993122" cy="1569660"/>
          </a:xfrm>
        </p:spPr>
        <p:txBody>
          <a:bodyPr/>
          <a:lstStyle/>
          <a:p>
            <a:r>
              <a:rPr lang="en-US" dirty="0"/>
              <a:t>Mitigating the impact of network asymmetry</a:t>
            </a:r>
            <a:br>
              <a:rPr lang="en-US" dirty="0"/>
            </a:br>
            <a:br>
              <a:rPr lang="en-US" dirty="0"/>
            </a:br>
            <a:r>
              <a:rPr lang="en-US" dirty="0"/>
              <a:t>November 6, 2018</a:t>
            </a:r>
          </a:p>
        </p:txBody>
      </p:sp>
      <p:sp>
        <p:nvSpPr>
          <p:cNvPr id="3" name="Rectangle 2">
            <a:extLst>
              <a:ext uri="{FF2B5EF4-FFF2-40B4-BE49-F238E27FC236}">
                <a16:creationId xmlns:a16="http://schemas.microsoft.com/office/drawing/2014/main" id="{FB1E1B31-BF07-468D-B3EC-009803064993}"/>
              </a:ext>
            </a:extLst>
          </p:cNvPr>
          <p:cNvSpPr/>
          <p:nvPr/>
        </p:nvSpPr>
        <p:spPr>
          <a:xfrm>
            <a:off x="1415480" y="4581128"/>
            <a:ext cx="4793300" cy="830997"/>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Michael Mayer</a:t>
            </a:r>
          </a:p>
          <a:p>
            <a:r>
              <a:rPr lang="en-US" sz="2400" dirty="0">
                <a:latin typeface="Arial" panose="020B0604020202020204" pitchFamily="34" charset="0"/>
                <a:cs typeface="Arial" panose="020B0604020202020204" pitchFamily="34" charset="0"/>
              </a:rPr>
              <a:t>Huawei Canada Research Centre</a:t>
            </a:r>
          </a:p>
        </p:txBody>
      </p:sp>
      <p:sp>
        <p:nvSpPr>
          <p:cNvPr id="4" name="Rectangle 3">
            <a:extLst>
              <a:ext uri="{FF2B5EF4-FFF2-40B4-BE49-F238E27FC236}">
                <a16:creationId xmlns:a16="http://schemas.microsoft.com/office/drawing/2014/main" id="{8A329605-2BF0-4878-814F-03FDF49D078B}"/>
              </a:ext>
            </a:extLst>
          </p:cNvPr>
          <p:cNvSpPr/>
          <p:nvPr/>
        </p:nvSpPr>
        <p:spPr bwMode="auto">
          <a:xfrm>
            <a:off x="9408368" y="260648"/>
            <a:ext cx="1512168" cy="6219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6" name="Date Placeholder 5">
            <a:extLst>
              <a:ext uri="{FF2B5EF4-FFF2-40B4-BE49-F238E27FC236}">
                <a16:creationId xmlns:a16="http://schemas.microsoft.com/office/drawing/2014/main" id="{1D9DAF4F-756E-4E36-B3EA-E0928025BF09}"/>
              </a:ext>
            </a:extLst>
          </p:cNvPr>
          <p:cNvSpPr>
            <a:spLocks noGrp="1"/>
          </p:cNvSpPr>
          <p:nvPr>
            <p:ph type="dt" sz="quarter" idx="10"/>
          </p:nvPr>
        </p:nvSpPr>
        <p:spPr/>
        <p:txBody>
          <a:bodyPr/>
          <a:lstStyle/>
          <a:p>
            <a:pPr>
              <a:defRPr/>
            </a:pPr>
            <a:r>
              <a:rPr lang="en-US" altLang="zh-CN"/>
              <a:t>ISFT 2018</a:t>
            </a:r>
            <a:endParaRPr lang="en-US" altLang="zh-CN" dirty="0"/>
          </a:p>
        </p:txBody>
      </p:sp>
    </p:spTree>
    <p:extLst>
      <p:ext uri="{BB962C8B-B14F-4D97-AF65-F5344CB8AC3E}">
        <p14:creationId xmlns:p14="http://schemas.microsoft.com/office/powerpoint/2010/main" val="394163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620B-581A-43FB-A7F5-0F5A5B8A4A4F}"/>
              </a:ext>
            </a:extLst>
          </p:cNvPr>
          <p:cNvSpPr>
            <a:spLocks noGrp="1"/>
          </p:cNvSpPr>
          <p:nvPr>
            <p:ph type="title"/>
          </p:nvPr>
        </p:nvSpPr>
        <p:spPr/>
        <p:txBody>
          <a:bodyPr/>
          <a:lstStyle/>
          <a:p>
            <a:endParaRPr lang="en-CA"/>
          </a:p>
        </p:txBody>
      </p:sp>
      <p:pic>
        <p:nvPicPr>
          <p:cNvPr id="6" name="Content Placeholder 5">
            <a:extLst>
              <a:ext uri="{FF2B5EF4-FFF2-40B4-BE49-F238E27FC236}">
                <a16:creationId xmlns:a16="http://schemas.microsoft.com/office/drawing/2014/main" id="{A0731D6E-5DD8-430D-9F44-E42597534404}"/>
              </a:ext>
            </a:extLst>
          </p:cNvPr>
          <p:cNvPicPr>
            <a:picLocks noGrp="1" noChangeAspect="1"/>
          </p:cNvPicPr>
          <p:nvPr>
            <p:ph idx="1"/>
          </p:nvPr>
        </p:nvPicPr>
        <p:blipFill>
          <a:blip r:embed="rId2"/>
          <a:stretch>
            <a:fillRect/>
          </a:stretch>
        </p:blipFill>
        <p:spPr>
          <a:xfrm>
            <a:off x="846138" y="2724763"/>
            <a:ext cx="10515600" cy="1727562"/>
          </a:xfrm>
          <a:prstGeom prst="rect">
            <a:avLst/>
          </a:prstGeom>
        </p:spPr>
      </p:pic>
      <p:sp>
        <p:nvSpPr>
          <p:cNvPr id="4" name="Date Placeholder 3">
            <a:extLst>
              <a:ext uri="{FF2B5EF4-FFF2-40B4-BE49-F238E27FC236}">
                <a16:creationId xmlns:a16="http://schemas.microsoft.com/office/drawing/2014/main" id="{8337E158-15A5-46F1-B273-521A018A2074}"/>
              </a:ext>
            </a:extLst>
          </p:cNvPr>
          <p:cNvSpPr>
            <a:spLocks noGrp="1"/>
          </p:cNvSpPr>
          <p:nvPr>
            <p:ph type="dt" sz="half" idx="10"/>
          </p:nvPr>
        </p:nvSpPr>
        <p:spPr/>
        <p:txBody>
          <a:bodyPr/>
          <a:lstStyle/>
          <a:p>
            <a:r>
              <a:rPr lang="en-US" altLang="zh-CN"/>
              <a:t>ISFT 2018</a:t>
            </a:r>
            <a:endParaRPr lang="zh-CN" altLang="en-US" dirty="0"/>
          </a:p>
        </p:txBody>
      </p:sp>
      <p:sp>
        <p:nvSpPr>
          <p:cNvPr id="5" name="Slide Number Placeholder 4">
            <a:extLst>
              <a:ext uri="{FF2B5EF4-FFF2-40B4-BE49-F238E27FC236}">
                <a16:creationId xmlns:a16="http://schemas.microsoft.com/office/drawing/2014/main" id="{E003B936-F784-4424-9233-87EF975CA6E3}"/>
              </a:ext>
            </a:extLst>
          </p:cNvPr>
          <p:cNvSpPr>
            <a:spLocks noGrp="1"/>
          </p:cNvSpPr>
          <p:nvPr>
            <p:ph type="sldNum" sz="quarter" idx="12"/>
          </p:nvPr>
        </p:nvSpPr>
        <p:spPr/>
        <p:txBody>
          <a:bodyPr/>
          <a:lstStyle/>
          <a:p>
            <a:fld id="{8F184B70-6C04-4661-B6D2-1E8A52942FD2}" type="slidenum">
              <a:rPr lang="zh-CN" altLang="en-US" smtClean="0"/>
              <a:t>10</a:t>
            </a:fld>
            <a:endParaRPr lang="zh-CN" altLang="en-US" dirty="0"/>
          </a:p>
        </p:txBody>
      </p:sp>
    </p:spTree>
    <p:extLst>
      <p:ext uri="{BB962C8B-B14F-4D97-AF65-F5344CB8AC3E}">
        <p14:creationId xmlns:p14="http://schemas.microsoft.com/office/powerpoint/2010/main" val="339668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71BB1-1384-40DC-B443-05E54CFDE85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7A25112-4D0B-4594-A1E2-3DD194259959}"/>
              </a:ext>
            </a:extLst>
          </p:cNvPr>
          <p:cNvSpPr>
            <a:spLocks noGrp="1"/>
          </p:cNvSpPr>
          <p:nvPr>
            <p:ph idx="1"/>
          </p:nvPr>
        </p:nvSpPr>
        <p:spPr/>
        <p:txBody>
          <a:bodyPr/>
          <a:lstStyle/>
          <a:p>
            <a:endParaRPr lang="en-CA"/>
          </a:p>
        </p:txBody>
      </p:sp>
      <p:sp>
        <p:nvSpPr>
          <p:cNvPr id="4" name="Date Placeholder 3">
            <a:extLst>
              <a:ext uri="{FF2B5EF4-FFF2-40B4-BE49-F238E27FC236}">
                <a16:creationId xmlns:a16="http://schemas.microsoft.com/office/drawing/2014/main" id="{6502E398-F7E9-4EAD-8A31-6AA1CC5BF8B9}"/>
              </a:ext>
            </a:extLst>
          </p:cNvPr>
          <p:cNvSpPr>
            <a:spLocks noGrp="1"/>
          </p:cNvSpPr>
          <p:nvPr>
            <p:ph type="dt" sz="half" idx="10"/>
          </p:nvPr>
        </p:nvSpPr>
        <p:spPr/>
        <p:txBody>
          <a:bodyPr/>
          <a:lstStyle/>
          <a:p>
            <a:r>
              <a:rPr lang="en-US" altLang="zh-CN"/>
              <a:t>ISFT 2018</a:t>
            </a:r>
            <a:endParaRPr lang="zh-CN" altLang="en-US" dirty="0"/>
          </a:p>
        </p:txBody>
      </p:sp>
      <p:sp>
        <p:nvSpPr>
          <p:cNvPr id="5" name="Slide Number Placeholder 4">
            <a:extLst>
              <a:ext uri="{FF2B5EF4-FFF2-40B4-BE49-F238E27FC236}">
                <a16:creationId xmlns:a16="http://schemas.microsoft.com/office/drawing/2014/main" id="{5339F160-28B3-482F-8A9F-A0F57AE35DB3}"/>
              </a:ext>
            </a:extLst>
          </p:cNvPr>
          <p:cNvSpPr>
            <a:spLocks noGrp="1"/>
          </p:cNvSpPr>
          <p:nvPr>
            <p:ph type="sldNum" sz="quarter" idx="12"/>
          </p:nvPr>
        </p:nvSpPr>
        <p:spPr/>
        <p:txBody>
          <a:bodyPr/>
          <a:lstStyle/>
          <a:p>
            <a:fld id="{8F184B70-6C04-4661-B6D2-1E8A52942FD2}" type="slidenum">
              <a:rPr lang="zh-CN" altLang="en-US" smtClean="0"/>
              <a:t>11</a:t>
            </a:fld>
            <a:endParaRPr lang="zh-CN" altLang="en-US" dirty="0"/>
          </a:p>
        </p:txBody>
      </p:sp>
      <p:pic>
        <p:nvPicPr>
          <p:cNvPr id="6" name="Picture 5">
            <a:extLst>
              <a:ext uri="{FF2B5EF4-FFF2-40B4-BE49-F238E27FC236}">
                <a16:creationId xmlns:a16="http://schemas.microsoft.com/office/drawing/2014/main" id="{B2AA17BF-7559-4259-95E3-A69D18057AAE}"/>
              </a:ext>
            </a:extLst>
          </p:cNvPr>
          <p:cNvPicPr>
            <a:picLocks noChangeAspect="1"/>
          </p:cNvPicPr>
          <p:nvPr/>
        </p:nvPicPr>
        <p:blipFill>
          <a:blip r:embed="rId2"/>
          <a:stretch>
            <a:fillRect/>
          </a:stretch>
        </p:blipFill>
        <p:spPr>
          <a:xfrm>
            <a:off x="595312" y="2062162"/>
            <a:ext cx="11001375" cy="2733675"/>
          </a:xfrm>
          <a:prstGeom prst="rect">
            <a:avLst/>
          </a:prstGeom>
        </p:spPr>
      </p:pic>
    </p:spTree>
    <p:extLst>
      <p:ext uri="{BB962C8B-B14F-4D97-AF65-F5344CB8AC3E}">
        <p14:creationId xmlns:p14="http://schemas.microsoft.com/office/powerpoint/2010/main" val="255409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F572-5FA0-4E0E-B0CE-2E401C759CA6}"/>
              </a:ext>
            </a:extLst>
          </p:cNvPr>
          <p:cNvSpPr>
            <a:spLocks noGrp="1"/>
          </p:cNvSpPr>
          <p:nvPr>
            <p:ph type="title"/>
          </p:nvPr>
        </p:nvSpPr>
        <p:spPr/>
        <p:txBody>
          <a:bodyPr/>
          <a:lstStyle/>
          <a:p>
            <a:r>
              <a:rPr lang="en-CA" dirty="0"/>
              <a:t>Sources of asymmetry</a:t>
            </a:r>
          </a:p>
        </p:txBody>
      </p:sp>
      <p:sp>
        <p:nvSpPr>
          <p:cNvPr id="3" name="Content Placeholder 2">
            <a:extLst>
              <a:ext uri="{FF2B5EF4-FFF2-40B4-BE49-F238E27FC236}">
                <a16:creationId xmlns:a16="http://schemas.microsoft.com/office/drawing/2014/main" id="{39790208-8713-4C06-B98E-92BA2902FA5E}"/>
              </a:ext>
            </a:extLst>
          </p:cNvPr>
          <p:cNvSpPr>
            <a:spLocks noGrp="1"/>
          </p:cNvSpPr>
          <p:nvPr>
            <p:ph idx="1"/>
          </p:nvPr>
        </p:nvSpPr>
        <p:spPr/>
        <p:txBody>
          <a:bodyPr>
            <a:normAutofit fontScale="77500" lnSpcReduction="20000"/>
          </a:bodyPr>
          <a:lstStyle/>
          <a:p>
            <a:r>
              <a:rPr lang="en-CA" dirty="0"/>
              <a:t>Unequal fibre length has generally been assumed to be the main source of asymmetry in PTP.</a:t>
            </a:r>
          </a:p>
          <a:p>
            <a:pPr lvl="1"/>
            <a:r>
              <a:rPr lang="en-CA" dirty="0"/>
              <a:t>Error due to asymmetry: ~2 ns/m </a:t>
            </a:r>
          </a:p>
          <a:p>
            <a:pPr lvl="1"/>
            <a:r>
              <a:rPr lang="en-CA" dirty="0"/>
              <a:t>If known, PTP messages have the ability to transmit this value within the PTP message. </a:t>
            </a:r>
          </a:p>
          <a:p>
            <a:pPr lvl="1"/>
            <a:r>
              <a:rPr lang="en-CA" dirty="0"/>
              <a:t>Requires measuring, not within scope of standard</a:t>
            </a:r>
          </a:p>
          <a:p>
            <a:r>
              <a:rPr lang="en-CA" dirty="0"/>
              <a:t>Recall that PTP is intended for industrial automation</a:t>
            </a:r>
          </a:p>
          <a:p>
            <a:pPr lvl="1"/>
            <a:r>
              <a:rPr lang="en-CA" dirty="0"/>
              <a:t>Fibre directly connects devices	</a:t>
            </a:r>
          </a:p>
          <a:p>
            <a:r>
              <a:rPr lang="en-CA" dirty="0"/>
              <a:t>Other network elements may have some impact, some of which can be addressed by equipment design, network design or standardization</a:t>
            </a:r>
          </a:p>
          <a:p>
            <a:pPr lvl="1"/>
            <a:r>
              <a:rPr lang="en-CA" dirty="0"/>
              <a:t>Example cases: </a:t>
            </a:r>
          </a:p>
          <a:p>
            <a:pPr lvl="2"/>
            <a:r>
              <a:rPr lang="en-CA" dirty="0"/>
              <a:t>PTP Boundary Clocks </a:t>
            </a:r>
          </a:p>
          <a:p>
            <a:pPr lvl="2"/>
            <a:r>
              <a:rPr lang="en-CA" dirty="0"/>
              <a:t>Intermediate “server” network equipment (PTP as a client carried over a server network)</a:t>
            </a:r>
          </a:p>
          <a:p>
            <a:pPr lvl="2"/>
            <a:r>
              <a:rPr lang="en-CA" dirty="0"/>
              <a:t>Optical modules (e.g. PAM-4 modulation)</a:t>
            </a:r>
          </a:p>
          <a:p>
            <a:pPr lvl="2"/>
            <a:r>
              <a:rPr lang="en-CA" dirty="0"/>
              <a:t>Laser wavelength</a:t>
            </a:r>
          </a:p>
          <a:p>
            <a:pPr lvl="2"/>
            <a:r>
              <a:rPr lang="en-CA" dirty="0"/>
              <a:t>Unequal transmission speeds</a:t>
            </a:r>
          </a:p>
          <a:p>
            <a:pPr lvl="2"/>
            <a:r>
              <a:rPr lang="en-CA" dirty="0"/>
              <a:t>Message processing delays</a:t>
            </a:r>
          </a:p>
          <a:p>
            <a:pPr lvl="2"/>
            <a:endParaRPr lang="en-CA" dirty="0"/>
          </a:p>
        </p:txBody>
      </p:sp>
      <p:sp>
        <p:nvSpPr>
          <p:cNvPr id="4" name="Date Placeholder 3">
            <a:extLst>
              <a:ext uri="{FF2B5EF4-FFF2-40B4-BE49-F238E27FC236}">
                <a16:creationId xmlns:a16="http://schemas.microsoft.com/office/drawing/2014/main" id="{436DC614-B485-418D-8C0F-5ECD75CCD373}"/>
              </a:ext>
            </a:extLst>
          </p:cNvPr>
          <p:cNvSpPr>
            <a:spLocks noGrp="1"/>
          </p:cNvSpPr>
          <p:nvPr>
            <p:ph type="dt" sz="half" idx="10"/>
          </p:nvPr>
        </p:nvSpPr>
        <p:spPr/>
        <p:txBody>
          <a:bodyPr/>
          <a:lstStyle/>
          <a:p>
            <a:r>
              <a:rPr lang="en-US" altLang="zh-CN"/>
              <a:t>ISFT 2018</a:t>
            </a:r>
            <a:endParaRPr lang="zh-CN" altLang="en-US" dirty="0"/>
          </a:p>
        </p:txBody>
      </p:sp>
      <p:sp>
        <p:nvSpPr>
          <p:cNvPr id="5" name="Slide Number Placeholder 4">
            <a:extLst>
              <a:ext uri="{FF2B5EF4-FFF2-40B4-BE49-F238E27FC236}">
                <a16:creationId xmlns:a16="http://schemas.microsoft.com/office/drawing/2014/main" id="{F53BAE77-D8C5-4167-9714-369DC50B11E3}"/>
              </a:ext>
            </a:extLst>
          </p:cNvPr>
          <p:cNvSpPr>
            <a:spLocks noGrp="1"/>
          </p:cNvSpPr>
          <p:nvPr>
            <p:ph type="sldNum" sz="quarter" idx="12"/>
          </p:nvPr>
        </p:nvSpPr>
        <p:spPr/>
        <p:txBody>
          <a:bodyPr/>
          <a:lstStyle/>
          <a:p>
            <a:fld id="{8F184B70-6C04-4661-B6D2-1E8A52942FD2}" type="slidenum">
              <a:rPr lang="zh-CN" altLang="en-US" smtClean="0"/>
              <a:t>12</a:t>
            </a:fld>
            <a:endParaRPr lang="zh-CN" altLang="en-US" dirty="0"/>
          </a:p>
        </p:txBody>
      </p:sp>
    </p:spTree>
    <p:extLst>
      <p:ext uri="{BB962C8B-B14F-4D97-AF65-F5344CB8AC3E}">
        <p14:creationId xmlns:p14="http://schemas.microsoft.com/office/powerpoint/2010/main" val="285932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FFC5-CB89-4617-AFB6-23256DC5FBD3}"/>
              </a:ext>
            </a:extLst>
          </p:cNvPr>
          <p:cNvSpPr>
            <a:spLocks noGrp="1"/>
          </p:cNvSpPr>
          <p:nvPr>
            <p:ph type="title"/>
          </p:nvPr>
        </p:nvSpPr>
        <p:spPr/>
        <p:txBody>
          <a:bodyPr/>
          <a:lstStyle/>
          <a:p>
            <a:r>
              <a:rPr lang="en-CA" dirty="0"/>
              <a:t>Sources: PTP processing</a:t>
            </a:r>
          </a:p>
        </p:txBody>
      </p:sp>
      <p:sp>
        <p:nvSpPr>
          <p:cNvPr id="4" name="Rectangle 3">
            <a:extLst>
              <a:ext uri="{FF2B5EF4-FFF2-40B4-BE49-F238E27FC236}">
                <a16:creationId xmlns:a16="http://schemas.microsoft.com/office/drawing/2014/main" id="{AC8097F1-2BC0-48C9-B389-94854C446D5C}"/>
              </a:ext>
            </a:extLst>
          </p:cNvPr>
          <p:cNvSpPr/>
          <p:nvPr/>
        </p:nvSpPr>
        <p:spPr>
          <a:xfrm>
            <a:off x="2787259" y="3380237"/>
            <a:ext cx="1155668" cy="32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MAC</a:t>
            </a:r>
          </a:p>
        </p:txBody>
      </p:sp>
      <p:sp>
        <p:nvSpPr>
          <p:cNvPr id="5" name="Rectangle 4">
            <a:extLst>
              <a:ext uri="{FF2B5EF4-FFF2-40B4-BE49-F238E27FC236}">
                <a16:creationId xmlns:a16="http://schemas.microsoft.com/office/drawing/2014/main" id="{0C3AA8EA-7C3F-4394-A315-798E758FF930}"/>
              </a:ext>
            </a:extLst>
          </p:cNvPr>
          <p:cNvSpPr/>
          <p:nvPr/>
        </p:nvSpPr>
        <p:spPr>
          <a:xfrm>
            <a:off x="2787259" y="3709169"/>
            <a:ext cx="1155668" cy="26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Reconcilliation</a:t>
            </a:r>
            <a:endParaRPr lang="en-US" sz="1200" dirty="0">
              <a:solidFill>
                <a:schemeClr val="tx1"/>
              </a:solidFill>
            </a:endParaRPr>
          </a:p>
        </p:txBody>
      </p:sp>
      <p:cxnSp>
        <p:nvCxnSpPr>
          <p:cNvPr id="6" name="Straight Arrow Connector 5">
            <a:extLst>
              <a:ext uri="{FF2B5EF4-FFF2-40B4-BE49-F238E27FC236}">
                <a16:creationId xmlns:a16="http://schemas.microsoft.com/office/drawing/2014/main" id="{B7CD10CE-9879-4FA0-B9DE-C5D9441F3D2B}"/>
              </a:ext>
            </a:extLst>
          </p:cNvPr>
          <p:cNvCxnSpPr/>
          <p:nvPr/>
        </p:nvCxnSpPr>
        <p:spPr>
          <a:xfrm flipH="1">
            <a:off x="2209424" y="2743201"/>
            <a:ext cx="804" cy="965969"/>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92E875-ABE7-4B82-8896-F45109DC6A2E}"/>
              </a:ext>
            </a:extLst>
          </p:cNvPr>
          <p:cNvCxnSpPr/>
          <p:nvPr/>
        </p:nvCxnSpPr>
        <p:spPr>
          <a:xfrm>
            <a:off x="1920507" y="3709169"/>
            <a:ext cx="274471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2CA66B-B30B-41CC-AAA8-B18199D539D5}"/>
              </a:ext>
            </a:extLst>
          </p:cNvPr>
          <p:cNvSpPr txBox="1"/>
          <p:nvPr/>
        </p:nvSpPr>
        <p:spPr>
          <a:xfrm>
            <a:off x="1832647" y="3047452"/>
            <a:ext cx="731227" cy="461665"/>
          </a:xfrm>
          <a:prstGeom prst="rect">
            <a:avLst/>
          </a:prstGeom>
          <a:solidFill>
            <a:schemeClr val="bg1"/>
          </a:solidFill>
        </p:spPr>
        <p:txBody>
          <a:bodyPr wrap="none" rtlCol="0">
            <a:spAutoFit/>
          </a:bodyPr>
          <a:lstStyle/>
          <a:p>
            <a:pPr algn="ctr"/>
            <a:r>
              <a:rPr lang="en-US" sz="1200" dirty="0"/>
              <a:t>Data link</a:t>
            </a:r>
          </a:p>
          <a:p>
            <a:pPr algn="ctr"/>
            <a:r>
              <a:rPr lang="en-US" sz="1200" dirty="0"/>
              <a:t>Layer</a:t>
            </a:r>
          </a:p>
        </p:txBody>
      </p:sp>
      <p:cxnSp>
        <p:nvCxnSpPr>
          <p:cNvPr id="9" name="Straight Arrow Connector 8">
            <a:extLst>
              <a:ext uri="{FF2B5EF4-FFF2-40B4-BE49-F238E27FC236}">
                <a16:creationId xmlns:a16="http://schemas.microsoft.com/office/drawing/2014/main" id="{D1CBDEE7-3C35-4D69-B91E-90E0F20E7BCF}"/>
              </a:ext>
            </a:extLst>
          </p:cNvPr>
          <p:cNvCxnSpPr/>
          <p:nvPr/>
        </p:nvCxnSpPr>
        <p:spPr>
          <a:xfrm>
            <a:off x="2209424" y="3709170"/>
            <a:ext cx="0" cy="1842021"/>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DA423F-EC6B-4458-939B-D48A4476BAC9}"/>
              </a:ext>
            </a:extLst>
          </p:cNvPr>
          <p:cNvSpPr txBox="1"/>
          <p:nvPr/>
        </p:nvSpPr>
        <p:spPr>
          <a:xfrm>
            <a:off x="1828095" y="4537578"/>
            <a:ext cx="774636" cy="276999"/>
          </a:xfrm>
          <a:prstGeom prst="rect">
            <a:avLst/>
          </a:prstGeom>
          <a:solidFill>
            <a:schemeClr val="bg1"/>
          </a:solidFill>
        </p:spPr>
        <p:txBody>
          <a:bodyPr wrap="none" rtlCol="0">
            <a:spAutoFit/>
          </a:bodyPr>
          <a:lstStyle/>
          <a:p>
            <a:pPr algn="ctr"/>
            <a:r>
              <a:rPr lang="en-US" sz="1200" dirty="0"/>
              <a:t>PHY layer</a:t>
            </a:r>
          </a:p>
        </p:txBody>
      </p:sp>
      <p:sp>
        <p:nvSpPr>
          <p:cNvPr id="11" name="Rectangle 10">
            <a:extLst>
              <a:ext uri="{FF2B5EF4-FFF2-40B4-BE49-F238E27FC236}">
                <a16:creationId xmlns:a16="http://schemas.microsoft.com/office/drawing/2014/main" id="{B0344986-8B4D-4299-87FF-3ED54F74CACB}"/>
              </a:ext>
            </a:extLst>
          </p:cNvPr>
          <p:cNvSpPr/>
          <p:nvPr/>
        </p:nvSpPr>
        <p:spPr>
          <a:xfrm>
            <a:off x="2787259" y="4208644"/>
            <a:ext cx="1155668" cy="26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PCS</a:t>
            </a:r>
          </a:p>
        </p:txBody>
      </p:sp>
      <p:sp>
        <p:nvSpPr>
          <p:cNvPr id="12" name="Rectangle 11">
            <a:extLst>
              <a:ext uri="{FF2B5EF4-FFF2-40B4-BE49-F238E27FC236}">
                <a16:creationId xmlns:a16="http://schemas.microsoft.com/office/drawing/2014/main" id="{776A30D9-E3D4-4000-AE4E-56F342C5F975}"/>
              </a:ext>
            </a:extLst>
          </p:cNvPr>
          <p:cNvSpPr/>
          <p:nvPr/>
        </p:nvSpPr>
        <p:spPr>
          <a:xfrm>
            <a:off x="2787259" y="4471790"/>
            <a:ext cx="1155668" cy="26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PMA</a:t>
            </a:r>
          </a:p>
        </p:txBody>
      </p:sp>
      <p:sp>
        <p:nvSpPr>
          <p:cNvPr id="13" name="Rectangle 12">
            <a:extLst>
              <a:ext uri="{FF2B5EF4-FFF2-40B4-BE49-F238E27FC236}">
                <a16:creationId xmlns:a16="http://schemas.microsoft.com/office/drawing/2014/main" id="{7A184169-C8CD-49C3-9053-F1B0217C7D56}"/>
              </a:ext>
            </a:extLst>
          </p:cNvPr>
          <p:cNvSpPr/>
          <p:nvPr/>
        </p:nvSpPr>
        <p:spPr>
          <a:xfrm>
            <a:off x="2787259" y="4734937"/>
            <a:ext cx="1155668" cy="26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PMD</a:t>
            </a:r>
          </a:p>
        </p:txBody>
      </p:sp>
      <p:sp>
        <p:nvSpPr>
          <p:cNvPr id="14" name="Rectangle 13">
            <a:extLst>
              <a:ext uri="{FF2B5EF4-FFF2-40B4-BE49-F238E27FC236}">
                <a16:creationId xmlns:a16="http://schemas.microsoft.com/office/drawing/2014/main" id="{C8EF7DFA-6F44-4CD8-93BF-F3D75E2DF52A}"/>
              </a:ext>
            </a:extLst>
          </p:cNvPr>
          <p:cNvSpPr/>
          <p:nvPr/>
        </p:nvSpPr>
        <p:spPr>
          <a:xfrm>
            <a:off x="2787259" y="4998082"/>
            <a:ext cx="1155668" cy="26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a:t>
            </a:r>
          </a:p>
        </p:txBody>
      </p:sp>
      <p:sp>
        <p:nvSpPr>
          <p:cNvPr id="15" name="Rectangle 14">
            <a:extLst>
              <a:ext uri="{FF2B5EF4-FFF2-40B4-BE49-F238E27FC236}">
                <a16:creationId xmlns:a16="http://schemas.microsoft.com/office/drawing/2014/main" id="{62BC1E30-0217-4576-B20A-9568231B6710}"/>
              </a:ext>
            </a:extLst>
          </p:cNvPr>
          <p:cNvSpPr/>
          <p:nvPr/>
        </p:nvSpPr>
        <p:spPr>
          <a:xfrm>
            <a:off x="2787259" y="5524373"/>
            <a:ext cx="1155668" cy="26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Medium</a:t>
            </a:r>
          </a:p>
        </p:txBody>
      </p:sp>
      <p:sp>
        <p:nvSpPr>
          <p:cNvPr id="16" name="Rectangle 15">
            <a:extLst>
              <a:ext uri="{FF2B5EF4-FFF2-40B4-BE49-F238E27FC236}">
                <a16:creationId xmlns:a16="http://schemas.microsoft.com/office/drawing/2014/main" id="{9AFF81FF-1427-4C22-9B02-BD20E7DC06B7}"/>
              </a:ext>
            </a:extLst>
          </p:cNvPr>
          <p:cNvSpPr/>
          <p:nvPr/>
        </p:nvSpPr>
        <p:spPr>
          <a:xfrm>
            <a:off x="3292865" y="3972316"/>
            <a:ext cx="144459" cy="26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7" name="Rectangle 16">
            <a:extLst>
              <a:ext uri="{FF2B5EF4-FFF2-40B4-BE49-F238E27FC236}">
                <a16:creationId xmlns:a16="http://schemas.microsoft.com/office/drawing/2014/main" id="{7C9F8619-AF1D-4E8A-8E99-88B8C1789BC5}"/>
              </a:ext>
            </a:extLst>
          </p:cNvPr>
          <p:cNvSpPr/>
          <p:nvPr/>
        </p:nvSpPr>
        <p:spPr>
          <a:xfrm>
            <a:off x="3292865" y="5261227"/>
            <a:ext cx="144459" cy="26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 name="TextBox 17">
            <a:extLst>
              <a:ext uri="{FF2B5EF4-FFF2-40B4-BE49-F238E27FC236}">
                <a16:creationId xmlns:a16="http://schemas.microsoft.com/office/drawing/2014/main" id="{8904EE17-8069-4123-8410-F3FD895EC03F}"/>
              </a:ext>
            </a:extLst>
          </p:cNvPr>
          <p:cNvSpPr txBox="1"/>
          <p:nvPr/>
        </p:nvSpPr>
        <p:spPr>
          <a:xfrm>
            <a:off x="3942927" y="3943175"/>
            <a:ext cx="461986" cy="338554"/>
          </a:xfrm>
          <a:prstGeom prst="rect">
            <a:avLst/>
          </a:prstGeom>
          <a:noFill/>
        </p:spPr>
        <p:txBody>
          <a:bodyPr wrap="none" rtlCol="0">
            <a:spAutoFit/>
          </a:bodyPr>
          <a:lstStyle/>
          <a:p>
            <a:r>
              <a:rPr lang="en-US" sz="1600" dirty="0"/>
              <a:t>MII</a:t>
            </a:r>
          </a:p>
        </p:txBody>
      </p:sp>
      <p:cxnSp>
        <p:nvCxnSpPr>
          <p:cNvPr id="19" name="Straight Arrow Connector 18">
            <a:extLst>
              <a:ext uri="{FF2B5EF4-FFF2-40B4-BE49-F238E27FC236}">
                <a16:creationId xmlns:a16="http://schemas.microsoft.com/office/drawing/2014/main" id="{4D6C8180-D488-4FA6-9F9A-D7E30D41049C}"/>
              </a:ext>
            </a:extLst>
          </p:cNvPr>
          <p:cNvCxnSpPr/>
          <p:nvPr/>
        </p:nvCxnSpPr>
        <p:spPr>
          <a:xfrm flipH="1">
            <a:off x="3581781" y="4077072"/>
            <a:ext cx="4333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62999C4-1B67-4C28-912E-6D1BAFF26E11}"/>
              </a:ext>
            </a:extLst>
          </p:cNvPr>
          <p:cNvGrpSpPr/>
          <p:nvPr/>
        </p:nvGrpSpPr>
        <p:grpSpPr>
          <a:xfrm>
            <a:off x="4159616" y="4471791"/>
            <a:ext cx="288917" cy="232445"/>
            <a:chOff x="381000" y="1447800"/>
            <a:chExt cx="1143000" cy="1295400"/>
          </a:xfrm>
        </p:grpSpPr>
        <p:sp>
          <p:nvSpPr>
            <p:cNvPr id="22" name="Freeform 21">
              <a:extLst>
                <a:ext uri="{FF2B5EF4-FFF2-40B4-BE49-F238E27FC236}">
                  <a16:creationId xmlns:a16="http://schemas.microsoft.com/office/drawing/2014/main" id="{D1480330-5270-45A4-B17F-E45F5859FA03}"/>
                </a:ext>
              </a:extLst>
            </p:cNvPr>
            <p:cNvSpPr/>
            <p:nvPr/>
          </p:nvSpPr>
          <p:spPr>
            <a:xfrm>
              <a:off x="562708" y="1863970"/>
              <a:ext cx="835269" cy="672610"/>
            </a:xfrm>
            <a:custGeom>
              <a:avLst/>
              <a:gdLst>
                <a:gd name="connsiteX0" fmla="*/ 0 w 835269"/>
                <a:gd name="connsiteY0" fmla="*/ 369276 h 672610"/>
                <a:gd name="connsiteX1" fmla="*/ 263769 w 835269"/>
                <a:gd name="connsiteY1" fmla="*/ 43961 h 672610"/>
                <a:gd name="connsiteX2" fmla="*/ 562707 w 835269"/>
                <a:gd name="connsiteY2" fmla="*/ 633045 h 672610"/>
                <a:gd name="connsiteX3" fmla="*/ 835269 w 835269"/>
                <a:gd name="connsiteY3" fmla="*/ 281353 h 672610"/>
              </a:gdLst>
              <a:ahLst/>
              <a:cxnLst>
                <a:cxn ang="0">
                  <a:pos x="connsiteX0" y="connsiteY0"/>
                </a:cxn>
                <a:cxn ang="0">
                  <a:pos x="connsiteX1" y="connsiteY1"/>
                </a:cxn>
                <a:cxn ang="0">
                  <a:pos x="connsiteX2" y="connsiteY2"/>
                </a:cxn>
                <a:cxn ang="0">
                  <a:pos x="connsiteX3" y="connsiteY3"/>
                </a:cxn>
              </a:cxnLst>
              <a:rect l="l" t="t" r="r" b="b"/>
              <a:pathLst>
                <a:path w="835269" h="672610">
                  <a:moveTo>
                    <a:pt x="0" y="369276"/>
                  </a:moveTo>
                  <a:cubicBezTo>
                    <a:pt x="84992" y="184638"/>
                    <a:pt x="169985" y="0"/>
                    <a:pt x="263769" y="43961"/>
                  </a:cubicBezTo>
                  <a:cubicBezTo>
                    <a:pt x="357553" y="87922"/>
                    <a:pt x="467457" y="593480"/>
                    <a:pt x="562707" y="633045"/>
                  </a:cubicBezTo>
                  <a:cubicBezTo>
                    <a:pt x="657957" y="672610"/>
                    <a:pt x="746613" y="476981"/>
                    <a:pt x="835269" y="28135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a:extLst>
                <a:ext uri="{FF2B5EF4-FFF2-40B4-BE49-F238E27FC236}">
                  <a16:creationId xmlns:a16="http://schemas.microsoft.com/office/drawing/2014/main" id="{CA5F4EEE-2F97-4101-88BF-431540C38531}"/>
                </a:ext>
              </a:extLst>
            </p:cNvPr>
            <p:cNvSpPr/>
            <p:nvPr/>
          </p:nvSpPr>
          <p:spPr>
            <a:xfrm>
              <a:off x="381000" y="1447800"/>
              <a:ext cx="11430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D61EBEF6-C351-46AE-9A75-FD2E33DD5ABD}"/>
              </a:ext>
            </a:extLst>
          </p:cNvPr>
          <p:cNvCxnSpPr/>
          <p:nvPr/>
        </p:nvCxnSpPr>
        <p:spPr>
          <a:xfrm flipH="1">
            <a:off x="3726239" y="4603363"/>
            <a:ext cx="4333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500A78-E395-443A-B050-740399892776}"/>
              </a:ext>
            </a:extLst>
          </p:cNvPr>
          <p:cNvCxnSpPr/>
          <p:nvPr/>
        </p:nvCxnSpPr>
        <p:spPr>
          <a:xfrm>
            <a:off x="3726239" y="4603364"/>
            <a:ext cx="0" cy="1447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B8FF5E0-84D4-44CA-B67B-533E9AB85413}"/>
              </a:ext>
            </a:extLst>
          </p:cNvPr>
          <p:cNvCxnSpPr/>
          <p:nvPr/>
        </p:nvCxnSpPr>
        <p:spPr>
          <a:xfrm>
            <a:off x="2970014" y="1722474"/>
            <a:ext cx="8271" cy="4355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E3595E4-94B2-4AA7-8EE8-829923B0730C}"/>
              </a:ext>
            </a:extLst>
          </p:cNvPr>
          <p:cNvSpPr txBox="1"/>
          <p:nvPr/>
        </p:nvSpPr>
        <p:spPr>
          <a:xfrm>
            <a:off x="3437322" y="6021524"/>
            <a:ext cx="1180644" cy="584775"/>
          </a:xfrm>
          <a:prstGeom prst="rect">
            <a:avLst/>
          </a:prstGeom>
          <a:noFill/>
        </p:spPr>
        <p:txBody>
          <a:bodyPr wrap="none" rtlCol="0">
            <a:spAutoFit/>
          </a:bodyPr>
          <a:lstStyle/>
          <a:p>
            <a:r>
              <a:rPr lang="en-US" sz="1600" dirty="0"/>
              <a:t>Timing path</a:t>
            </a:r>
          </a:p>
          <a:p>
            <a:r>
              <a:rPr lang="en-US" sz="1600" dirty="0"/>
              <a:t>(Frequency)</a:t>
            </a:r>
          </a:p>
        </p:txBody>
      </p:sp>
      <p:sp>
        <p:nvSpPr>
          <p:cNvPr id="28" name="TextBox 27">
            <a:extLst>
              <a:ext uri="{FF2B5EF4-FFF2-40B4-BE49-F238E27FC236}">
                <a16:creationId xmlns:a16="http://schemas.microsoft.com/office/drawing/2014/main" id="{9FA54F4C-9950-4F4C-9C71-CEB140322511}"/>
              </a:ext>
            </a:extLst>
          </p:cNvPr>
          <p:cNvSpPr txBox="1"/>
          <p:nvPr/>
        </p:nvSpPr>
        <p:spPr>
          <a:xfrm>
            <a:off x="2236665" y="6000259"/>
            <a:ext cx="1265090" cy="584775"/>
          </a:xfrm>
          <a:prstGeom prst="rect">
            <a:avLst/>
          </a:prstGeom>
          <a:noFill/>
        </p:spPr>
        <p:txBody>
          <a:bodyPr wrap="none" rtlCol="0">
            <a:spAutoFit/>
          </a:bodyPr>
          <a:lstStyle/>
          <a:p>
            <a:pPr algn="ctr"/>
            <a:r>
              <a:rPr lang="en-US" sz="1600" dirty="0"/>
              <a:t>Timing path</a:t>
            </a:r>
          </a:p>
          <a:p>
            <a:pPr algn="ctr"/>
            <a:r>
              <a:rPr lang="en-US" sz="1600" dirty="0"/>
              <a:t>(time/phase)</a:t>
            </a:r>
          </a:p>
        </p:txBody>
      </p:sp>
      <p:sp>
        <p:nvSpPr>
          <p:cNvPr id="30" name="TextBox 29">
            <a:extLst>
              <a:ext uri="{FF2B5EF4-FFF2-40B4-BE49-F238E27FC236}">
                <a16:creationId xmlns:a16="http://schemas.microsoft.com/office/drawing/2014/main" id="{99A28AF1-EE57-4C93-96AA-9EFB0254016C}"/>
              </a:ext>
            </a:extLst>
          </p:cNvPr>
          <p:cNvSpPr txBox="1"/>
          <p:nvPr/>
        </p:nvSpPr>
        <p:spPr>
          <a:xfrm>
            <a:off x="4930284" y="4038102"/>
            <a:ext cx="828048" cy="584775"/>
          </a:xfrm>
          <a:prstGeom prst="rect">
            <a:avLst/>
          </a:prstGeom>
          <a:noFill/>
        </p:spPr>
        <p:txBody>
          <a:bodyPr wrap="none" rtlCol="0">
            <a:spAutoFit/>
          </a:bodyPr>
          <a:lstStyle/>
          <a:p>
            <a:pPr algn="ctr"/>
            <a:r>
              <a:rPr lang="en-US" sz="1600" dirty="0"/>
              <a:t>“PHY</a:t>
            </a:r>
          </a:p>
          <a:p>
            <a:pPr algn="ctr"/>
            <a:r>
              <a:rPr lang="en-US" sz="1600" dirty="0"/>
              <a:t>Device”</a:t>
            </a:r>
          </a:p>
        </p:txBody>
      </p:sp>
      <p:sp>
        <p:nvSpPr>
          <p:cNvPr id="31" name="Right Brace 30">
            <a:extLst>
              <a:ext uri="{FF2B5EF4-FFF2-40B4-BE49-F238E27FC236}">
                <a16:creationId xmlns:a16="http://schemas.microsoft.com/office/drawing/2014/main" id="{58D2334C-6B27-4DDE-A535-6428331FBE02}"/>
              </a:ext>
            </a:extLst>
          </p:cNvPr>
          <p:cNvSpPr/>
          <p:nvPr/>
        </p:nvSpPr>
        <p:spPr>
          <a:xfrm>
            <a:off x="4788429" y="3709170"/>
            <a:ext cx="165708" cy="10525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a:extLst>
              <a:ext uri="{FF2B5EF4-FFF2-40B4-BE49-F238E27FC236}">
                <a16:creationId xmlns:a16="http://schemas.microsoft.com/office/drawing/2014/main" id="{53F73604-33EF-4191-8DF6-70852155745A}"/>
              </a:ext>
            </a:extLst>
          </p:cNvPr>
          <p:cNvSpPr/>
          <p:nvPr/>
        </p:nvSpPr>
        <p:spPr>
          <a:xfrm>
            <a:off x="2787259" y="3051305"/>
            <a:ext cx="1155668" cy="32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MAC control</a:t>
            </a:r>
          </a:p>
        </p:txBody>
      </p:sp>
      <p:sp>
        <p:nvSpPr>
          <p:cNvPr id="33" name="Rectangle 32">
            <a:extLst>
              <a:ext uri="{FF2B5EF4-FFF2-40B4-BE49-F238E27FC236}">
                <a16:creationId xmlns:a16="http://schemas.microsoft.com/office/drawing/2014/main" id="{CAA79EFF-F058-493D-8477-E157767213D3}"/>
              </a:ext>
            </a:extLst>
          </p:cNvPr>
          <p:cNvSpPr/>
          <p:nvPr/>
        </p:nvSpPr>
        <p:spPr>
          <a:xfrm>
            <a:off x="2787259" y="2722373"/>
            <a:ext cx="1155668" cy="32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LLC</a:t>
            </a:r>
          </a:p>
        </p:txBody>
      </p:sp>
      <p:sp>
        <p:nvSpPr>
          <p:cNvPr id="34" name="Rectangle 33">
            <a:extLst>
              <a:ext uri="{FF2B5EF4-FFF2-40B4-BE49-F238E27FC236}">
                <a16:creationId xmlns:a16="http://schemas.microsoft.com/office/drawing/2014/main" id="{689CF695-AD72-4724-B721-03070D9DB8D8}"/>
              </a:ext>
            </a:extLst>
          </p:cNvPr>
          <p:cNvSpPr/>
          <p:nvPr/>
        </p:nvSpPr>
        <p:spPr>
          <a:xfrm>
            <a:off x="2791253" y="2395218"/>
            <a:ext cx="1155668" cy="32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IP</a:t>
            </a:r>
          </a:p>
        </p:txBody>
      </p:sp>
      <p:sp>
        <p:nvSpPr>
          <p:cNvPr id="35" name="Rectangle 34">
            <a:extLst>
              <a:ext uri="{FF2B5EF4-FFF2-40B4-BE49-F238E27FC236}">
                <a16:creationId xmlns:a16="http://schemas.microsoft.com/office/drawing/2014/main" id="{D4020B93-87AA-4845-B519-4282BDA23D22}"/>
              </a:ext>
            </a:extLst>
          </p:cNvPr>
          <p:cNvSpPr/>
          <p:nvPr/>
        </p:nvSpPr>
        <p:spPr>
          <a:xfrm>
            <a:off x="2791253" y="2061843"/>
            <a:ext cx="1155668" cy="32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UDP</a:t>
            </a:r>
          </a:p>
        </p:txBody>
      </p:sp>
      <p:cxnSp>
        <p:nvCxnSpPr>
          <p:cNvPr id="36" name="Straight Connector 35">
            <a:extLst>
              <a:ext uri="{FF2B5EF4-FFF2-40B4-BE49-F238E27FC236}">
                <a16:creationId xmlns:a16="http://schemas.microsoft.com/office/drawing/2014/main" id="{3A4B18A3-3583-4111-B7E9-7A0D106A98FC}"/>
              </a:ext>
            </a:extLst>
          </p:cNvPr>
          <p:cNvCxnSpPr/>
          <p:nvPr/>
        </p:nvCxnSpPr>
        <p:spPr>
          <a:xfrm>
            <a:off x="1920507" y="2728094"/>
            <a:ext cx="274471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005FA44-1CAB-4D3C-A597-D2AF4E0980AE}"/>
              </a:ext>
            </a:extLst>
          </p:cNvPr>
          <p:cNvCxnSpPr/>
          <p:nvPr/>
        </p:nvCxnSpPr>
        <p:spPr>
          <a:xfrm>
            <a:off x="1920507" y="2385194"/>
            <a:ext cx="274471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B8EBFB1-DC80-49CF-8357-D6C7BB692E5F}"/>
              </a:ext>
            </a:extLst>
          </p:cNvPr>
          <p:cNvCxnSpPr/>
          <p:nvPr/>
        </p:nvCxnSpPr>
        <p:spPr>
          <a:xfrm>
            <a:off x="1920507" y="2070869"/>
            <a:ext cx="274471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4C1FEB3-DBD8-42CB-ABE6-AADAFB9A5CA3}"/>
              </a:ext>
            </a:extLst>
          </p:cNvPr>
          <p:cNvCxnSpPr/>
          <p:nvPr/>
        </p:nvCxnSpPr>
        <p:spPr>
          <a:xfrm>
            <a:off x="2210228" y="2393950"/>
            <a:ext cx="0" cy="342900"/>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1E88B48-7852-48CF-B7B2-5A3BB495961A}"/>
              </a:ext>
            </a:extLst>
          </p:cNvPr>
          <p:cNvCxnSpPr/>
          <p:nvPr/>
        </p:nvCxnSpPr>
        <p:spPr>
          <a:xfrm>
            <a:off x="2210228" y="2051050"/>
            <a:ext cx="0" cy="342900"/>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55FBD30-AB96-4599-8346-79A60622AA98}"/>
              </a:ext>
            </a:extLst>
          </p:cNvPr>
          <p:cNvSpPr/>
          <p:nvPr/>
        </p:nvSpPr>
        <p:spPr>
          <a:xfrm>
            <a:off x="2127678" y="2165350"/>
            <a:ext cx="14605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23FE9D3-8534-491C-ACE3-A9F2B58F1C8F}"/>
              </a:ext>
            </a:extLst>
          </p:cNvPr>
          <p:cNvSpPr/>
          <p:nvPr/>
        </p:nvSpPr>
        <p:spPr>
          <a:xfrm>
            <a:off x="2146728" y="2501900"/>
            <a:ext cx="14605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4FF0BE-EA89-4FEC-A070-627A83D5C9F3}"/>
              </a:ext>
            </a:extLst>
          </p:cNvPr>
          <p:cNvSpPr txBox="1"/>
          <p:nvPr/>
        </p:nvSpPr>
        <p:spPr>
          <a:xfrm>
            <a:off x="1873441" y="2425151"/>
            <a:ext cx="725841" cy="253916"/>
          </a:xfrm>
          <a:prstGeom prst="rect">
            <a:avLst/>
          </a:prstGeom>
          <a:noFill/>
        </p:spPr>
        <p:txBody>
          <a:bodyPr wrap="square" rtlCol="0">
            <a:spAutoFit/>
          </a:bodyPr>
          <a:lstStyle/>
          <a:p>
            <a:pPr algn="ctr"/>
            <a:r>
              <a:rPr lang="en-US" sz="1050" dirty="0"/>
              <a:t>Network</a:t>
            </a:r>
          </a:p>
        </p:txBody>
      </p:sp>
      <p:sp>
        <p:nvSpPr>
          <p:cNvPr id="44" name="TextBox 43">
            <a:extLst>
              <a:ext uri="{FF2B5EF4-FFF2-40B4-BE49-F238E27FC236}">
                <a16:creationId xmlns:a16="http://schemas.microsoft.com/office/drawing/2014/main" id="{42EDAA99-0146-4344-9E70-2E2D792BF753}"/>
              </a:ext>
            </a:extLst>
          </p:cNvPr>
          <p:cNvSpPr txBox="1"/>
          <p:nvPr/>
        </p:nvSpPr>
        <p:spPr>
          <a:xfrm>
            <a:off x="1892491" y="2088601"/>
            <a:ext cx="725841" cy="253916"/>
          </a:xfrm>
          <a:prstGeom prst="rect">
            <a:avLst/>
          </a:prstGeom>
          <a:noFill/>
        </p:spPr>
        <p:txBody>
          <a:bodyPr wrap="square" rtlCol="0">
            <a:spAutoFit/>
          </a:bodyPr>
          <a:lstStyle/>
          <a:p>
            <a:pPr algn="ctr"/>
            <a:r>
              <a:rPr lang="en-US" sz="1050" dirty="0"/>
              <a:t>Transport</a:t>
            </a:r>
          </a:p>
        </p:txBody>
      </p:sp>
      <p:sp>
        <p:nvSpPr>
          <p:cNvPr id="45" name="Rectangle 44">
            <a:extLst>
              <a:ext uri="{FF2B5EF4-FFF2-40B4-BE49-F238E27FC236}">
                <a16:creationId xmlns:a16="http://schemas.microsoft.com/office/drawing/2014/main" id="{95ADA66B-D473-4F05-9BBD-E06FE96511AA}"/>
              </a:ext>
            </a:extLst>
          </p:cNvPr>
          <p:cNvSpPr/>
          <p:nvPr/>
        </p:nvSpPr>
        <p:spPr>
          <a:xfrm>
            <a:off x="2803953" y="1534793"/>
            <a:ext cx="1155668" cy="32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PTP</a:t>
            </a:r>
          </a:p>
        </p:txBody>
      </p:sp>
      <p:sp>
        <p:nvSpPr>
          <p:cNvPr id="46" name="TextBox 45">
            <a:extLst>
              <a:ext uri="{FF2B5EF4-FFF2-40B4-BE49-F238E27FC236}">
                <a16:creationId xmlns:a16="http://schemas.microsoft.com/office/drawing/2014/main" id="{E1AD4821-378B-4E1A-8560-8B81962F3F1B}"/>
              </a:ext>
            </a:extLst>
          </p:cNvPr>
          <p:cNvSpPr txBox="1"/>
          <p:nvPr/>
        </p:nvSpPr>
        <p:spPr>
          <a:xfrm>
            <a:off x="4309079" y="1356082"/>
            <a:ext cx="1459310" cy="584775"/>
          </a:xfrm>
          <a:prstGeom prst="rect">
            <a:avLst/>
          </a:prstGeom>
          <a:noFill/>
        </p:spPr>
        <p:txBody>
          <a:bodyPr wrap="none" rtlCol="0">
            <a:spAutoFit/>
          </a:bodyPr>
          <a:lstStyle/>
          <a:p>
            <a:r>
              <a:rPr lang="en-US" sz="1600" dirty="0"/>
              <a:t>PTP application</a:t>
            </a:r>
          </a:p>
          <a:p>
            <a:r>
              <a:rPr lang="en-US" sz="1600" dirty="0"/>
              <a:t>Layer</a:t>
            </a:r>
          </a:p>
        </p:txBody>
      </p:sp>
      <p:sp>
        <p:nvSpPr>
          <p:cNvPr id="47" name="Right Brace 46">
            <a:extLst>
              <a:ext uri="{FF2B5EF4-FFF2-40B4-BE49-F238E27FC236}">
                <a16:creationId xmlns:a16="http://schemas.microsoft.com/office/drawing/2014/main" id="{AC131AA5-5F97-4FE5-B7C6-98C01DC2FB41}"/>
              </a:ext>
            </a:extLst>
          </p:cNvPr>
          <p:cNvSpPr/>
          <p:nvPr/>
        </p:nvSpPr>
        <p:spPr>
          <a:xfrm>
            <a:off x="4207153" y="1362731"/>
            <a:ext cx="144459" cy="5262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Down Arrow 58">
            <a:extLst>
              <a:ext uri="{FF2B5EF4-FFF2-40B4-BE49-F238E27FC236}">
                <a16:creationId xmlns:a16="http://schemas.microsoft.com/office/drawing/2014/main" id="{38049913-38DD-46AC-916B-F84A9E51E4CC}"/>
              </a:ext>
            </a:extLst>
          </p:cNvPr>
          <p:cNvSpPr/>
          <p:nvPr/>
        </p:nvSpPr>
        <p:spPr>
          <a:xfrm>
            <a:off x="3266549" y="1846053"/>
            <a:ext cx="207034" cy="207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ontent Placeholder 57">
            <a:extLst>
              <a:ext uri="{FF2B5EF4-FFF2-40B4-BE49-F238E27FC236}">
                <a16:creationId xmlns:a16="http://schemas.microsoft.com/office/drawing/2014/main" id="{780D8E7F-EFEE-476E-BDAE-19AEA71C090A}"/>
              </a:ext>
            </a:extLst>
          </p:cNvPr>
          <p:cNvSpPr txBox="1">
            <a:spLocks/>
          </p:cNvSpPr>
          <p:nvPr/>
        </p:nvSpPr>
        <p:spPr>
          <a:xfrm>
            <a:off x="6233769" y="1356082"/>
            <a:ext cx="5181600"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PTP operates as an application mapped using UDP/IP to provide time</a:t>
            </a:r>
          </a:p>
          <a:p>
            <a:pPr fontAlgn="auto">
              <a:spcAft>
                <a:spcPts val="0"/>
              </a:spcAft>
            </a:pPr>
            <a:r>
              <a:rPr lang="en-US" dirty="0"/>
              <a:t>Frequency (</a:t>
            </a:r>
            <a:r>
              <a:rPr lang="en-US" dirty="0" err="1"/>
              <a:t>syntonization</a:t>
            </a:r>
            <a:r>
              <a:rPr lang="en-US" dirty="0"/>
              <a:t>) may be provided at the PMA layer as shown (e.g. Sync Ethernet)</a:t>
            </a:r>
          </a:p>
          <a:p>
            <a:pPr fontAlgn="auto">
              <a:spcAft>
                <a:spcPts val="0"/>
              </a:spcAft>
            </a:pPr>
            <a:r>
              <a:rPr lang="en-US" dirty="0"/>
              <a:t>Data link, network and transport layer can contribute to latency variation</a:t>
            </a:r>
          </a:p>
          <a:p>
            <a:pPr fontAlgn="auto">
              <a:spcAft>
                <a:spcPts val="0"/>
              </a:spcAft>
            </a:pPr>
            <a:r>
              <a:rPr lang="en-US" dirty="0"/>
              <a:t>PHY may be more complex (e.g. PAM-4) or mapped to a server layer (e.g. OTN).</a:t>
            </a:r>
          </a:p>
          <a:p>
            <a:pPr fontAlgn="auto">
              <a:spcAft>
                <a:spcPts val="0"/>
              </a:spcAft>
            </a:pPr>
            <a:r>
              <a:rPr lang="en-US" dirty="0"/>
              <a:t>For Telecom, many aspects are controlled in the specification stage (e.g. IEEE802.1CM)</a:t>
            </a:r>
          </a:p>
          <a:p>
            <a:pPr fontAlgn="auto">
              <a:spcAft>
                <a:spcPts val="0"/>
              </a:spcAft>
            </a:pPr>
            <a:r>
              <a:rPr lang="en-US" dirty="0"/>
              <a:t>Improve accuracy with </a:t>
            </a:r>
          </a:p>
          <a:p>
            <a:pPr lvl="1" fontAlgn="auto">
              <a:spcAft>
                <a:spcPts val="0"/>
              </a:spcAft>
            </a:pPr>
            <a:r>
              <a:rPr lang="en-US" dirty="0"/>
              <a:t>hardware timestamping</a:t>
            </a:r>
          </a:p>
          <a:p>
            <a:pPr lvl="1" fontAlgn="auto">
              <a:spcAft>
                <a:spcPts val="0"/>
              </a:spcAft>
            </a:pPr>
            <a:r>
              <a:rPr lang="en-US" dirty="0"/>
              <a:t>Special hardware</a:t>
            </a:r>
          </a:p>
          <a:p>
            <a:pPr lvl="1" fontAlgn="auto">
              <a:spcAft>
                <a:spcPts val="0"/>
              </a:spcAft>
            </a:pPr>
            <a:endParaRPr lang="en-US" dirty="0"/>
          </a:p>
        </p:txBody>
      </p:sp>
      <p:sp>
        <p:nvSpPr>
          <p:cNvPr id="140" name="Rectangle 139">
            <a:extLst>
              <a:ext uri="{FF2B5EF4-FFF2-40B4-BE49-F238E27FC236}">
                <a16:creationId xmlns:a16="http://schemas.microsoft.com/office/drawing/2014/main" id="{B8F4D87C-6D8E-466A-BBC1-1958474EB3B4}"/>
              </a:ext>
            </a:extLst>
          </p:cNvPr>
          <p:cNvSpPr/>
          <p:nvPr/>
        </p:nvSpPr>
        <p:spPr>
          <a:xfrm>
            <a:off x="627481" y="3509117"/>
            <a:ext cx="1155668" cy="434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Hardware</a:t>
            </a:r>
          </a:p>
          <a:p>
            <a:pPr algn="ctr"/>
            <a:r>
              <a:rPr lang="en-US" sz="1200" dirty="0">
                <a:solidFill>
                  <a:schemeClr val="tx1"/>
                </a:solidFill>
              </a:rPr>
              <a:t>Assist</a:t>
            </a:r>
          </a:p>
        </p:txBody>
      </p:sp>
      <p:cxnSp>
        <p:nvCxnSpPr>
          <p:cNvPr id="142" name="Straight Arrow Connector 141">
            <a:extLst>
              <a:ext uri="{FF2B5EF4-FFF2-40B4-BE49-F238E27FC236}">
                <a16:creationId xmlns:a16="http://schemas.microsoft.com/office/drawing/2014/main" id="{04892B1E-2474-4104-86EE-21676B138CF4}"/>
              </a:ext>
            </a:extLst>
          </p:cNvPr>
          <p:cNvCxnSpPr>
            <a:endCxn id="140" idx="3"/>
          </p:cNvCxnSpPr>
          <p:nvPr/>
        </p:nvCxnSpPr>
        <p:spPr>
          <a:xfrm flipH="1">
            <a:off x="1783149" y="3709169"/>
            <a:ext cx="1004110" cy="16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DAE95EC7-A85F-463E-B344-E5E5E2068126}"/>
              </a:ext>
            </a:extLst>
          </p:cNvPr>
          <p:cNvCxnSpPr>
            <a:stCxn id="140" idx="0"/>
          </p:cNvCxnSpPr>
          <p:nvPr/>
        </p:nvCxnSpPr>
        <p:spPr>
          <a:xfrm flipH="1" flipV="1">
            <a:off x="1199456" y="1722474"/>
            <a:ext cx="5859" cy="1786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B3EBEA3-CC09-445D-89DD-37A2DFF209CF}"/>
              </a:ext>
            </a:extLst>
          </p:cNvPr>
          <p:cNvCxnSpPr>
            <a:cxnSpLocks/>
          </p:cNvCxnSpPr>
          <p:nvPr/>
        </p:nvCxnSpPr>
        <p:spPr>
          <a:xfrm flipV="1">
            <a:off x="1199456" y="1700808"/>
            <a:ext cx="1584176" cy="6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E60B7CF-183F-4E8E-A8ED-EBD55FA8C0DD}"/>
              </a:ext>
            </a:extLst>
          </p:cNvPr>
          <p:cNvSpPr>
            <a:spLocks noGrp="1"/>
          </p:cNvSpPr>
          <p:nvPr>
            <p:ph type="dt" sz="half" idx="10"/>
          </p:nvPr>
        </p:nvSpPr>
        <p:spPr/>
        <p:txBody>
          <a:bodyPr/>
          <a:lstStyle/>
          <a:p>
            <a:r>
              <a:rPr lang="en-US" altLang="zh-CN"/>
              <a:t>ISFT 2018</a:t>
            </a:r>
            <a:endParaRPr lang="zh-CN" altLang="en-US" dirty="0"/>
          </a:p>
        </p:txBody>
      </p:sp>
      <p:sp>
        <p:nvSpPr>
          <p:cNvPr id="20" name="Slide Number Placeholder 19">
            <a:extLst>
              <a:ext uri="{FF2B5EF4-FFF2-40B4-BE49-F238E27FC236}">
                <a16:creationId xmlns:a16="http://schemas.microsoft.com/office/drawing/2014/main" id="{AAC81328-51DC-4AE6-B732-702388F02E37}"/>
              </a:ext>
            </a:extLst>
          </p:cNvPr>
          <p:cNvSpPr>
            <a:spLocks noGrp="1"/>
          </p:cNvSpPr>
          <p:nvPr>
            <p:ph type="sldNum" sz="quarter" idx="12"/>
          </p:nvPr>
        </p:nvSpPr>
        <p:spPr/>
        <p:txBody>
          <a:bodyPr/>
          <a:lstStyle/>
          <a:p>
            <a:fld id="{8F184B70-6C04-4661-B6D2-1E8A52942FD2}" type="slidenum">
              <a:rPr lang="zh-CN" altLang="en-US" smtClean="0"/>
              <a:t>13</a:t>
            </a:fld>
            <a:endParaRPr lang="zh-CN" altLang="en-US" dirty="0"/>
          </a:p>
        </p:txBody>
      </p:sp>
    </p:spTree>
    <p:extLst>
      <p:ext uri="{BB962C8B-B14F-4D97-AF65-F5344CB8AC3E}">
        <p14:creationId xmlns:p14="http://schemas.microsoft.com/office/powerpoint/2010/main" val="75453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7B4DB58-E95C-497B-9092-4C1B383A0536}"/>
              </a:ext>
            </a:extLst>
          </p:cNvPr>
          <p:cNvSpPr/>
          <p:nvPr/>
        </p:nvSpPr>
        <p:spPr>
          <a:xfrm>
            <a:off x="1289969" y="3645024"/>
            <a:ext cx="2444732" cy="13681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OTN</a:t>
            </a:r>
          </a:p>
          <a:p>
            <a:pPr algn="ctr"/>
            <a:r>
              <a:rPr lang="en-CA" dirty="0"/>
              <a:t>Network</a:t>
            </a:r>
          </a:p>
        </p:txBody>
      </p:sp>
      <p:sp>
        <p:nvSpPr>
          <p:cNvPr id="2" name="Title 1">
            <a:extLst>
              <a:ext uri="{FF2B5EF4-FFF2-40B4-BE49-F238E27FC236}">
                <a16:creationId xmlns:a16="http://schemas.microsoft.com/office/drawing/2014/main" id="{D278FFC5-CB89-4617-AFB6-23256DC5FBD3}"/>
              </a:ext>
            </a:extLst>
          </p:cNvPr>
          <p:cNvSpPr>
            <a:spLocks noGrp="1"/>
          </p:cNvSpPr>
          <p:nvPr>
            <p:ph type="title"/>
          </p:nvPr>
        </p:nvSpPr>
        <p:spPr/>
        <p:txBody>
          <a:bodyPr/>
          <a:lstStyle/>
          <a:p>
            <a:r>
              <a:rPr lang="en-CA" dirty="0"/>
              <a:t>Sources: Intermediate transport</a:t>
            </a:r>
          </a:p>
        </p:txBody>
      </p:sp>
      <p:sp>
        <p:nvSpPr>
          <p:cNvPr id="35" name="Rectangle 34">
            <a:extLst>
              <a:ext uri="{FF2B5EF4-FFF2-40B4-BE49-F238E27FC236}">
                <a16:creationId xmlns:a16="http://schemas.microsoft.com/office/drawing/2014/main" id="{D4020B93-87AA-4845-B519-4282BDA23D22}"/>
              </a:ext>
            </a:extLst>
          </p:cNvPr>
          <p:cNvSpPr/>
          <p:nvPr/>
        </p:nvSpPr>
        <p:spPr>
          <a:xfrm>
            <a:off x="356521" y="2406569"/>
            <a:ext cx="1155668" cy="32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UDP/Ethernet</a:t>
            </a:r>
          </a:p>
        </p:txBody>
      </p:sp>
      <p:cxnSp>
        <p:nvCxnSpPr>
          <p:cNvPr id="38" name="Straight Connector 37">
            <a:extLst>
              <a:ext uri="{FF2B5EF4-FFF2-40B4-BE49-F238E27FC236}">
                <a16:creationId xmlns:a16="http://schemas.microsoft.com/office/drawing/2014/main" id="{0B8EBFB1-DC80-49CF-8357-D6C7BB692E5F}"/>
              </a:ext>
            </a:extLst>
          </p:cNvPr>
          <p:cNvCxnSpPr/>
          <p:nvPr/>
        </p:nvCxnSpPr>
        <p:spPr>
          <a:xfrm>
            <a:off x="179036" y="2415595"/>
            <a:ext cx="274471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55FBD30-AB96-4599-8346-79A60622AA98}"/>
              </a:ext>
            </a:extLst>
          </p:cNvPr>
          <p:cNvSpPr/>
          <p:nvPr/>
        </p:nvSpPr>
        <p:spPr>
          <a:xfrm>
            <a:off x="263352" y="2510076"/>
            <a:ext cx="14605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5ADA66B-D473-4F05-9BBD-E06FE96511AA}"/>
              </a:ext>
            </a:extLst>
          </p:cNvPr>
          <p:cNvSpPr/>
          <p:nvPr/>
        </p:nvSpPr>
        <p:spPr>
          <a:xfrm>
            <a:off x="369221" y="1879519"/>
            <a:ext cx="1155668" cy="32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PTP</a:t>
            </a:r>
          </a:p>
        </p:txBody>
      </p:sp>
      <p:sp>
        <p:nvSpPr>
          <p:cNvPr id="46" name="TextBox 45">
            <a:extLst>
              <a:ext uri="{FF2B5EF4-FFF2-40B4-BE49-F238E27FC236}">
                <a16:creationId xmlns:a16="http://schemas.microsoft.com/office/drawing/2014/main" id="{E1AD4821-378B-4E1A-8560-8B81962F3F1B}"/>
              </a:ext>
            </a:extLst>
          </p:cNvPr>
          <p:cNvSpPr txBox="1"/>
          <p:nvPr/>
        </p:nvSpPr>
        <p:spPr>
          <a:xfrm>
            <a:off x="4924722" y="1823849"/>
            <a:ext cx="1459310" cy="584775"/>
          </a:xfrm>
          <a:prstGeom prst="rect">
            <a:avLst/>
          </a:prstGeom>
          <a:noFill/>
        </p:spPr>
        <p:txBody>
          <a:bodyPr wrap="none" rtlCol="0">
            <a:spAutoFit/>
          </a:bodyPr>
          <a:lstStyle/>
          <a:p>
            <a:r>
              <a:rPr lang="en-US" sz="1600" dirty="0"/>
              <a:t>PTP application</a:t>
            </a:r>
          </a:p>
          <a:p>
            <a:r>
              <a:rPr lang="en-US" sz="1600" dirty="0"/>
              <a:t>Layer</a:t>
            </a:r>
          </a:p>
        </p:txBody>
      </p:sp>
      <p:sp>
        <p:nvSpPr>
          <p:cNvPr id="47" name="Right Brace 46">
            <a:extLst>
              <a:ext uri="{FF2B5EF4-FFF2-40B4-BE49-F238E27FC236}">
                <a16:creationId xmlns:a16="http://schemas.microsoft.com/office/drawing/2014/main" id="{AC131AA5-5F97-4FE5-B7C6-98C01DC2FB41}"/>
              </a:ext>
            </a:extLst>
          </p:cNvPr>
          <p:cNvSpPr/>
          <p:nvPr/>
        </p:nvSpPr>
        <p:spPr>
          <a:xfrm>
            <a:off x="4811327" y="1700808"/>
            <a:ext cx="144459" cy="5262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Down Arrow 58">
            <a:extLst>
              <a:ext uri="{FF2B5EF4-FFF2-40B4-BE49-F238E27FC236}">
                <a16:creationId xmlns:a16="http://schemas.microsoft.com/office/drawing/2014/main" id="{38049913-38DD-46AC-916B-F84A9E51E4CC}"/>
              </a:ext>
            </a:extLst>
          </p:cNvPr>
          <p:cNvSpPr/>
          <p:nvPr/>
        </p:nvSpPr>
        <p:spPr>
          <a:xfrm>
            <a:off x="831817" y="2190779"/>
            <a:ext cx="207034" cy="207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ontent Placeholder 57">
            <a:extLst>
              <a:ext uri="{FF2B5EF4-FFF2-40B4-BE49-F238E27FC236}">
                <a16:creationId xmlns:a16="http://schemas.microsoft.com/office/drawing/2014/main" id="{780D8E7F-EFEE-476E-BDAE-19AEA71C090A}"/>
              </a:ext>
            </a:extLst>
          </p:cNvPr>
          <p:cNvSpPr txBox="1">
            <a:spLocks/>
          </p:cNvSpPr>
          <p:nvPr/>
        </p:nvSpPr>
        <p:spPr>
          <a:xfrm>
            <a:off x="6675040" y="1356082"/>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Mapping of PTP (Ethernet) clients over OTN is possible.</a:t>
            </a:r>
          </a:p>
          <a:p>
            <a:pPr fontAlgn="auto">
              <a:spcAft>
                <a:spcPts val="0"/>
              </a:spcAft>
            </a:pPr>
            <a:r>
              <a:rPr lang="en-US" dirty="0"/>
              <a:t>Buffers in TDM equipment will add some latency</a:t>
            </a:r>
          </a:p>
          <a:p>
            <a:pPr fontAlgn="auto">
              <a:spcAft>
                <a:spcPts val="0"/>
              </a:spcAft>
            </a:pPr>
            <a:r>
              <a:rPr lang="en-US" dirty="0"/>
              <a:t>Latency may differ after restart </a:t>
            </a:r>
            <a:r>
              <a:rPr lang="en-US" dirty="0" err="1"/>
              <a:t>restart</a:t>
            </a:r>
            <a:r>
              <a:rPr lang="en-US" dirty="0"/>
              <a:t>, or reframe (e.g. protection event)</a:t>
            </a:r>
          </a:p>
          <a:p>
            <a:pPr fontAlgn="auto">
              <a:spcAft>
                <a:spcPts val="0"/>
              </a:spcAft>
            </a:pPr>
            <a:r>
              <a:rPr lang="en-US" dirty="0"/>
              <a:t>Current approach is to use OSC to carry time stamp information</a:t>
            </a:r>
          </a:p>
        </p:txBody>
      </p:sp>
      <p:sp>
        <p:nvSpPr>
          <p:cNvPr id="52" name="Rectangle 51">
            <a:extLst>
              <a:ext uri="{FF2B5EF4-FFF2-40B4-BE49-F238E27FC236}">
                <a16:creationId xmlns:a16="http://schemas.microsoft.com/office/drawing/2014/main" id="{C20AE7CA-E933-4A42-A808-8B588A57B82E}"/>
              </a:ext>
            </a:extLst>
          </p:cNvPr>
          <p:cNvSpPr/>
          <p:nvPr/>
        </p:nvSpPr>
        <p:spPr>
          <a:xfrm>
            <a:off x="407425" y="4041726"/>
            <a:ext cx="1155668" cy="5281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Ethernet</a:t>
            </a:r>
          </a:p>
          <a:p>
            <a:pPr algn="ctr"/>
            <a:r>
              <a:rPr lang="en-US" sz="1200" dirty="0">
                <a:solidFill>
                  <a:schemeClr val="tx1"/>
                </a:solidFill>
              </a:rPr>
              <a:t>Mapper</a:t>
            </a:r>
          </a:p>
        </p:txBody>
      </p:sp>
      <p:sp>
        <p:nvSpPr>
          <p:cNvPr id="59" name="Rectangle 58">
            <a:extLst>
              <a:ext uri="{FF2B5EF4-FFF2-40B4-BE49-F238E27FC236}">
                <a16:creationId xmlns:a16="http://schemas.microsoft.com/office/drawing/2014/main" id="{FFD6A2A2-53FC-4E26-9EA3-1F312ED17A22}"/>
              </a:ext>
            </a:extLst>
          </p:cNvPr>
          <p:cNvSpPr/>
          <p:nvPr/>
        </p:nvSpPr>
        <p:spPr>
          <a:xfrm>
            <a:off x="3487572" y="4005064"/>
            <a:ext cx="1155668" cy="5281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Ethernet</a:t>
            </a:r>
          </a:p>
          <a:p>
            <a:pPr algn="ctr"/>
            <a:r>
              <a:rPr lang="en-US" sz="1200" dirty="0" err="1">
                <a:solidFill>
                  <a:schemeClr val="tx1"/>
                </a:solidFill>
              </a:rPr>
              <a:t>Demapper</a:t>
            </a:r>
            <a:endParaRPr lang="en-US" sz="1200" dirty="0">
              <a:solidFill>
                <a:schemeClr val="tx1"/>
              </a:solidFill>
            </a:endParaRPr>
          </a:p>
        </p:txBody>
      </p:sp>
      <p:sp>
        <p:nvSpPr>
          <p:cNvPr id="61" name="Down Arrow 58">
            <a:extLst>
              <a:ext uri="{FF2B5EF4-FFF2-40B4-BE49-F238E27FC236}">
                <a16:creationId xmlns:a16="http://schemas.microsoft.com/office/drawing/2014/main" id="{ADE2397A-D096-4E9B-B194-9841135AF86F}"/>
              </a:ext>
            </a:extLst>
          </p:cNvPr>
          <p:cNvSpPr/>
          <p:nvPr/>
        </p:nvSpPr>
        <p:spPr>
          <a:xfrm>
            <a:off x="830837" y="2735500"/>
            <a:ext cx="208013" cy="1306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00AD454-568E-4C7E-8DA5-81B851A4232E}"/>
              </a:ext>
            </a:extLst>
          </p:cNvPr>
          <p:cNvSpPr/>
          <p:nvPr/>
        </p:nvSpPr>
        <p:spPr>
          <a:xfrm>
            <a:off x="3487472" y="2371874"/>
            <a:ext cx="1155668" cy="32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UDP/Ethernet</a:t>
            </a:r>
          </a:p>
        </p:txBody>
      </p:sp>
      <p:sp>
        <p:nvSpPr>
          <p:cNvPr id="63" name="Rectangle 62">
            <a:extLst>
              <a:ext uri="{FF2B5EF4-FFF2-40B4-BE49-F238E27FC236}">
                <a16:creationId xmlns:a16="http://schemas.microsoft.com/office/drawing/2014/main" id="{EF8A5001-4FB0-4C5D-B846-459A089AA806}"/>
              </a:ext>
            </a:extLst>
          </p:cNvPr>
          <p:cNvSpPr/>
          <p:nvPr/>
        </p:nvSpPr>
        <p:spPr>
          <a:xfrm>
            <a:off x="3394303" y="2475381"/>
            <a:ext cx="14605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CA905A7-3899-4FCE-9466-0C4FD2949AA9}"/>
              </a:ext>
            </a:extLst>
          </p:cNvPr>
          <p:cNvSpPr/>
          <p:nvPr/>
        </p:nvSpPr>
        <p:spPr>
          <a:xfrm>
            <a:off x="3500172" y="1844824"/>
            <a:ext cx="1155668" cy="328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PTP</a:t>
            </a:r>
          </a:p>
        </p:txBody>
      </p:sp>
      <p:sp>
        <p:nvSpPr>
          <p:cNvPr id="65" name="Down Arrow 58">
            <a:extLst>
              <a:ext uri="{FF2B5EF4-FFF2-40B4-BE49-F238E27FC236}">
                <a16:creationId xmlns:a16="http://schemas.microsoft.com/office/drawing/2014/main" id="{7823B6B0-616A-4C57-A352-547CF66CBA77}"/>
              </a:ext>
            </a:extLst>
          </p:cNvPr>
          <p:cNvSpPr/>
          <p:nvPr/>
        </p:nvSpPr>
        <p:spPr>
          <a:xfrm flipV="1">
            <a:off x="3962768" y="2156084"/>
            <a:ext cx="207034" cy="207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58">
            <a:extLst>
              <a:ext uri="{FF2B5EF4-FFF2-40B4-BE49-F238E27FC236}">
                <a16:creationId xmlns:a16="http://schemas.microsoft.com/office/drawing/2014/main" id="{34048729-7B3D-4F8B-85B5-BAB0DFF3E604}"/>
              </a:ext>
            </a:extLst>
          </p:cNvPr>
          <p:cNvSpPr/>
          <p:nvPr/>
        </p:nvSpPr>
        <p:spPr>
          <a:xfrm flipV="1">
            <a:off x="3961789" y="2700805"/>
            <a:ext cx="182700" cy="1289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B87BA0B-33DF-4AFE-9133-10A542E2C27A}"/>
              </a:ext>
            </a:extLst>
          </p:cNvPr>
          <p:cNvSpPr txBox="1"/>
          <p:nvPr/>
        </p:nvSpPr>
        <p:spPr>
          <a:xfrm>
            <a:off x="4986874" y="3049404"/>
            <a:ext cx="1292020" cy="584775"/>
          </a:xfrm>
          <a:prstGeom prst="rect">
            <a:avLst/>
          </a:prstGeom>
          <a:noFill/>
        </p:spPr>
        <p:txBody>
          <a:bodyPr wrap="none" rtlCol="0">
            <a:spAutoFit/>
          </a:bodyPr>
          <a:lstStyle/>
          <a:p>
            <a:r>
              <a:rPr lang="en-US" sz="1600" dirty="0"/>
              <a:t>Ethernet PHY</a:t>
            </a:r>
          </a:p>
          <a:p>
            <a:r>
              <a:rPr lang="en-US" sz="1600" dirty="0"/>
              <a:t>Layer</a:t>
            </a:r>
          </a:p>
        </p:txBody>
      </p:sp>
      <p:sp>
        <p:nvSpPr>
          <p:cNvPr id="68" name="Right Brace 67">
            <a:extLst>
              <a:ext uri="{FF2B5EF4-FFF2-40B4-BE49-F238E27FC236}">
                <a16:creationId xmlns:a16="http://schemas.microsoft.com/office/drawing/2014/main" id="{D919AEA7-9828-4FF6-B033-83F45F8213AE}"/>
              </a:ext>
            </a:extLst>
          </p:cNvPr>
          <p:cNvSpPr/>
          <p:nvPr/>
        </p:nvSpPr>
        <p:spPr>
          <a:xfrm>
            <a:off x="4811327" y="2850873"/>
            <a:ext cx="144459" cy="10137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ight Brace 68">
            <a:extLst>
              <a:ext uri="{FF2B5EF4-FFF2-40B4-BE49-F238E27FC236}">
                <a16:creationId xmlns:a16="http://schemas.microsoft.com/office/drawing/2014/main" id="{AEE5A03A-3DC5-4E60-9F81-1C49C285C7FA}"/>
              </a:ext>
            </a:extLst>
          </p:cNvPr>
          <p:cNvSpPr/>
          <p:nvPr/>
        </p:nvSpPr>
        <p:spPr>
          <a:xfrm>
            <a:off x="4816557" y="2376415"/>
            <a:ext cx="133998" cy="3590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0652A5B4-D102-4F37-8111-171E6137E4B0}"/>
              </a:ext>
            </a:extLst>
          </p:cNvPr>
          <p:cNvSpPr txBox="1"/>
          <p:nvPr/>
        </p:nvSpPr>
        <p:spPr>
          <a:xfrm>
            <a:off x="4992520" y="2368721"/>
            <a:ext cx="1448410" cy="338554"/>
          </a:xfrm>
          <a:prstGeom prst="rect">
            <a:avLst/>
          </a:prstGeom>
          <a:noFill/>
        </p:spPr>
        <p:txBody>
          <a:bodyPr wrap="none" rtlCol="0">
            <a:spAutoFit/>
          </a:bodyPr>
          <a:lstStyle/>
          <a:p>
            <a:r>
              <a:rPr lang="en-US" sz="1600" dirty="0"/>
              <a:t>PTP Equipment</a:t>
            </a:r>
          </a:p>
        </p:txBody>
      </p:sp>
      <p:sp>
        <p:nvSpPr>
          <p:cNvPr id="71" name="TextBox 70">
            <a:extLst>
              <a:ext uri="{FF2B5EF4-FFF2-40B4-BE49-F238E27FC236}">
                <a16:creationId xmlns:a16="http://schemas.microsoft.com/office/drawing/2014/main" id="{813446AC-D6C7-432C-816D-26A2A6B8A0A2}"/>
              </a:ext>
            </a:extLst>
          </p:cNvPr>
          <p:cNvSpPr txBox="1"/>
          <p:nvPr/>
        </p:nvSpPr>
        <p:spPr>
          <a:xfrm>
            <a:off x="4963934" y="4131587"/>
            <a:ext cx="1040093" cy="338554"/>
          </a:xfrm>
          <a:prstGeom prst="rect">
            <a:avLst/>
          </a:prstGeom>
          <a:noFill/>
        </p:spPr>
        <p:txBody>
          <a:bodyPr wrap="none" rtlCol="0">
            <a:spAutoFit/>
          </a:bodyPr>
          <a:lstStyle/>
          <a:p>
            <a:r>
              <a:rPr lang="en-US" sz="1600" dirty="0"/>
              <a:t>OTN Layer</a:t>
            </a:r>
          </a:p>
        </p:txBody>
      </p:sp>
      <p:sp>
        <p:nvSpPr>
          <p:cNvPr id="72" name="Right Brace 71">
            <a:extLst>
              <a:ext uri="{FF2B5EF4-FFF2-40B4-BE49-F238E27FC236}">
                <a16:creationId xmlns:a16="http://schemas.microsoft.com/office/drawing/2014/main" id="{F85DC9DA-434A-498E-B20C-42E7E2AD9FB9}"/>
              </a:ext>
            </a:extLst>
          </p:cNvPr>
          <p:cNvSpPr/>
          <p:nvPr/>
        </p:nvSpPr>
        <p:spPr>
          <a:xfrm>
            <a:off x="4811327" y="3933056"/>
            <a:ext cx="144459" cy="10137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Date Placeholder 3">
            <a:extLst>
              <a:ext uri="{FF2B5EF4-FFF2-40B4-BE49-F238E27FC236}">
                <a16:creationId xmlns:a16="http://schemas.microsoft.com/office/drawing/2014/main" id="{DF6F3953-629C-4FC6-8787-841500A5491F}"/>
              </a:ext>
            </a:extLst>
          </p:cNvPr>
          <p:cNvSpPr>
            <a:spLocks noGrp="1"/>
          </p:cNvSpPr>
          <p:nvPr>
            <p:ph type="dt" sz="half" idx="10"/>
          </p:nvPr>
        </p:nvSpPr>
        <p:spPr/>
        <p:txBody>
          <a:bodyPr/>
          <a:lstStyle/>
          <a:p>
            <a:r>
              <a:rPr lang="en-US" altLang="zh-CN"/>
              <a:t>ISFT 2018</a:t>
            </a:r>
            <a:endParaRPr lang="zh-CN" altLang="en-US" dirty="0"/>
          </a:p>
        </p:txBody>
      </p:sp>
      <p:sp>
        <p:nvSpPr>
          <p:cNvPr id="5" name="Slide Number Placeholder 4">
            <a:extLst>
              <a:ext uri="{FF2B5EF4-FFF2-40B4-BE49-F238E27FC236}">
                <a16:creationId xmlns:a16="http://schemas.microsoft.com/office/drawing/2014/main" id="{B93ECA80-4A79-4FBD-B797-1D0E358C7D7A}"/>
              </a:ext>
            </a:extLst>
          </p:cNvPr>
          <p:cNvSpPr>
            <a:spLocks noGrp="1"/>
          </p:cNvSpPr>
          <p:nvPr>
            <p:ph type="sldNum" sz="quarter" idx="12"/>
          </p:nvPr>
        </p:nvSpPr>
        <p:spPr/>
        <p:txBody>
          <a:bodyPr/>
          <a:lstStyle/>
          <a:p>
            <a:fld id="{8F184B70-6C04-4661-B6D2-1E8A52942FD2}" type="slidenum">
              <a:rPr lang="zh-CN" altLang="en-US" smtClean="0"/>
              <a:t>14</a:t>
            </a:fld>
            <a:endParaRPr lang="zh-CN" altLang="en-US" dirty="0"/>
          </a:p>
        </p:txBody>
      </p:sp>
    </p:spTree>
    <p:extLst>
      <p:ext uri="{BB962C8B-B14F-4D97-AF65-F5344CB8AC3E}">
        <p14:creationId xmlns:p14="http://schemas.microsoft.com/office/powerpoint/2010/main" val="15289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FFC5-CB89-4617-AFB6-23256DC5FBD3}"/>
              </a:ext>
            </a:extLst>
          </p:cNvPr>
          <p:cNvSpPr>
            <a:spLocks noGrp="1"/>
          </p:cNvSpPr>
          <p:nvPr>
            <p:ph type="title"/>
          </p:nvPr>
        </p:nvSpPr>
        <p:spPr/>
        <p:txBody>
          <a:bodyPr/>
          <a:lstStyle/>
          <a:p>
            <a:r>
              <a:rPr lang="en-CA" dirty="0"/>
              <a:t>Sources: Optical modules</a:t>
            </a:r>
          </a:p>
        </p:txBody>
      </p:sp>
      <p:sp>
        <p:nvSpPr>
          <p:cNvPr id="139" name="Content Placeholder 57">
            <a:extLst>
              <a:ext uri="{FF2B5EF4-FFF2-40B4-BE49-F238E27FC236}">
                <a16:creationId xmlns:a16="http://schemas.microsoft.com/office/drawing/2014/main" id="{780D8E7F-EFEE-476E-BDAE-19AEA71C090A}"/>
              </a:ext>
            </a:extLst>
          </p:cNvPr>
          <p:cNvSpPr txBox="1">
            <a:spLocks/>
          </p:cNvSpPr>
          <p:nvPr/>
        </p:nvSpPr>
        <p:spPr>
          <a:xfrm>
            <a:off x="6675040" y="1356082"/>
            <a:ext cx="5181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“low rate” optical interfaces use direct modulation. </a:t>
            </a:r>
          </a:p>
          <a:p>
            <a:pPr fontAlgn="auto">
              <a:spcAft>
                <a:spcPts val="0"/>
              </a:spcAft>
            </a:pPr>
            <a:r>
              <a:rPr lang="en-US" dirty="0"/>
              <a:t>New high rate systems such as 50Gbit/sec, 100Gbit/s and above use multi-level modulation, or coherent modulation.</a:t>
            </a:r>
          </a:p>
          <a:p>
            <a:pPr fontAlgn="auto">
              <a:spcAft>
                <a:spcPts val="0"/>
              </a:spcAft>
            </a:pPr>
            <a:r>
              <a:rPr lang="en-US" dirty="0"/>
              <a:t>Modules may incorporate components/functions that will add some latency</a:t>
            </a:r>
          </a:p>
          <a:p>
            <a:pPr fontAlgn="auto">
              <a:spcAft>
                <a:spcPts val="0"/>
              </a:spcAft>
            </a:pPr>
            <a:r>
              <a:rPr lang="en-US" dirty="0"/>
              <a:t>Recent figures show maximum variability in the order of 70nS</a:t>
            </a:r>
          </a:p>
          <a:p>
            <a:pPr fontAlgn="auto">
              <a:spcAft>
                <a:spcPts val="0"/>
              </a:spcAft>
            </a:pPr>
            <a:r>
              <a:rPr lang="en-US" dirty="0"/>
              <a:t>(reference Juniper/Huawei</a:t>
            </a:r>
          </a:p>
        </p:txBody>
      </p:sp>
      <p:graphicFrame>
        <p:nvGraphicFramePr>
          <p:cNvPr id="26" name="Object 25">
            <a:extLst>
              <a:ext uri="{FF2B5EF4-FFF2-40B4-BE49-F238E27FC236}">
                <a16:creationId xmlns:a16="http://schemas.microsoft.com/office/drawing/2014/main" id="{F3F86CCF-97BD-4E1B-8731-2A959CE1E3FC}"/>
              </a:ext>
            </a:extLst>
          </p:cNvPr>
          <p:cNvGraphicFramePr>
            <a:graphicFrameLocks noChangeAspect="1"/>
          </p:cNvGraphicFramePr>
          <p:nvPr>
            <p:extLst>
              <p:ext uri="{D42A27DB-BD31-4B8C-83A1-F6EECF244321}">
                <p14:modId xmlns:p14="http://schemas.microsoft.com/office/powerpoint/2010/main" val="4016360505"/>
              </p:ext>
            </p:extLst>
          </p:nvPr>
        </p:nvGraphicFramePr>
        <p:xfrm>
          <a:off x="360800" y="1593413"/>
          <a:ext cx="4895850" cy="3876675"/>
        </p:xfrm>
        <a:graphic>
          <a:graphicData uri="http://schemas.openxmlformats.org/presentationml/2006/ole">
            <mc:AlternateContent xmlns:mc="http://schemas.openxmlformats.org/markup-compatibility/2006">
              <mc:Choice xmlns:v="urn:schemas-microsoft-com:vml" Requires="v">
                <p:oleObj spid="_x0000_s4128" r:id="rId3" imgW="8124730" imgH="6438805" progId="Visio.Drawing.15">
                  <p:embed/>
                </p:oleObj>
              </mc:Choice>
              <mc:Fallback>
                <p:oleObj r:id="rId3" imgW="8124730" imgH="6438805" progId="Visio.Drawing.15">
                  <p:embed/>
                  <p:pic>
                    <p:nvPicPr>
                      <p:cNvPr id="5" name="Object 4">
                        <a:extLst>
                          <a:ext uri="{FF2B5EF4-FFF2-40B4-BE49-F238E27FC236}">
                            <a16:creationId xmlns:a16="http://schemas.microsoft.com/office/drawing/2014/main" id="{1B97A87D-A7CA-4EB3-9A2D-A9FD7A01E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00" y="1593413"/>
                        <a:ext cx="4895850" cy="387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ate Placeholder 2">
            <a:extLst>
              <a:ext uri="{FF2B5EF4-FFF2-40B4-BE49-F238E27FC236}">
                <a16:creationId xmlns:a16="http://schemas.microsoft.com/office/drawing/2014/main" id="{5E235B14-62AF-484B-A535-F0F612729B31}"/>
              </a:ext>
            </a:extLst>
          </p:cNvPr>
          <p:cNvSpPr>
            <a:spLocks noGrp="1"/>
          </p:cNvSpPr>
          <p:nvPr>
            <p:ph type="dt" sz="half" idx="10"/>
          </p:nvPr>
        </p:nvSpPr>
        <p:spPr/>
        <p:txBody>
          <a:bodyPr/>
          <a:lstStyle/>
          <a:p>
            <a:r>
              <a:rPr lang="en-US" altLang="zh-CN"/>
              <a:t>ISFT 2018</a:t>
            </a:r>
            <a:endParaRPr lang="zh-CN" altLang="en-US" dirty="0"/>
          </a:p>
        </p:txBody>
      </p:sp>
      <p:sp>
        <p:nvSpPr>
          <p:cNvPr id="4" name="Slide Number Placeholder 3">
            <a:extLst>
              <a:ext uri="{FF2B5EF4-FFF2-40B4-BE49-F238E27FC236}">
                <a16:creationId xmlns:a16="http://schemas.microsoft.com/office/drawing/2014/main" id="{E2572E50-1A48-45E9-8AB2-672066A1D3A3}"/>
              </a:ext>
            </a:extLst>
          </p:cNvPr>
          <p:cNvSpPr>
            <a:spLocks noGrp="1"/>
          </p:cNvSpPr>
          <p:nvPr>
            <p:ph type="sldNum" sz="quarter" idx="12"/>
          </p:nvPr>
        </p:nvSpPr>
        <p:spPr/>
        <p:txBody>
          <a:bodyPr/>
          <a:lstStyle/>
          <a:p>
            <a:fld id="{8F184B70-6C04-4661-B6D2-1E8A52942FD2}" type="slidenum">
              <a:rPr lang="zh-CN" altLang="en-US" smtClean="0"/>
              <a:t>15</a:t>
            </a:fld>
            <a:endParaRPr lang="zh-CN" altLang="en-US" dirty="0"/>
          </a:p>
        </p:txBody>
      </p:sp>
    </p:spTree>
    <p:extLst>
      <p:ext uri="{BB962C8B-B14F-4D97-AF65-F5344CB8AC3E}">
        <p14:creationId xmlns:p14="http://schemas.microsoft.com/office/powerpoint/2010/main" val="97956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FFC5-CB89-4617-AFB6-23256DC5FBD3}"/>
              </a:ext>
            </a:extLst>
          </p:cNvPr>
          <p:cNvSpPr>
            <a:spLocks noGrp="1"/>
          </p:cNvSpPr>
          <p:nvPr>
            <p:ph type="title"/>
          </p:nvPr>
        </p:nvSpPr>
        <p:spPr/>
        <p:txBody>
          <a:bodyPr>
            <a:normAutofit fontScale="90000"/>
          </a:bodyPr>
          <a:lstStyle/>
          <a:p>
            <a:r>
              <a:rPr lang="en-CA" dirty="0"/>
              <a:t>Sources: Asymmetry due to laser wavelength</a:t>
            </a:r>
          </a:p>
        </p:txBody>
      </p:sp>
      <p:sp>
        <p:nvSpPr>
          <p:cNvPr id="139" name="Content Placeholder 57">
            <a:extLst>
              <a:ext uri="{FF2B5EF4-FFF2-40B4-BE49-F238E27FC236}">
                <a16:creationId xmlns:a16="http://schemas.microsoft.com/office/drawing/2014/main" id="{780D8E7F-EFEE-476E-BDAE-19AEA71C090A}"/>
              </a:ext>
            </a:extLst>
          </p:cNvPr>
          <p:cNvSpPr txBox="1">
            <a:spLocks/>
          </p:cNvSpPr>
          <p:nvPr/>
        </p:nvSpPr>
        <p:spPr>
          <a:xfrm>
            <a:off x="6675040" y="1356082"/>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Propagation of a wavelength through a fiber will experience PMD</a:t>
            </a:r>
          </a:p>
          <a:p>
            <a:pPr fontAlgn="auto">
              <a:spcAft>
                <a:spcPts val="0"/>
              </a:spcAft>
            </a:pPr>
            <a:r>
              <a:rPr lang="en-US" dirty="0"/>
              <a:t>Governed by </a:t>
            </a:r>
            <a:r>
              <a:rPr lang="en-US" dirty="0" err="1"/>
              <a:t>Sellmeir</a:t>
            </a:r>
            <a:r>
              <a:rPr lang="en-US" dirty="0"/>
              <a:t> equations</a:t>
            </a:r>
          </a:p>
          <a:p>
            <a:pPr fontAlgn="auto">
              <a:spcAft>
                <a:spcPts val="0"/>
              </a:spcAft>
            </a:pPr>
            <a:r>
              <a:rPr lang="en-US" dirty="0"/>
              <a:t> may have implications on </a:t>
            </a:r>
          </a:p>
          <a:p>
            <a:pPr lvl="1" fontAlgn="auto">
              <a:spcAft>
                <a:spcPts val="0"/>
              </a:spcAft>
            </a:pPr>
            <a:r>
              <a:rPr lang="en-US" dirty="0"/>
              <a:t>single </a:t>
            </a:r>
            <a:r>
              <a:rPr lang="en-US" dirty="0" err="1"/>
              <a:t>fibre</a:t>
            </a:r>
            <a:r>
              <a:rPr lang="en-US" dirty="0"/>
              <a:t> SFPs, </a:t>
            </a:r>
          </a:p>
          <a:p>
            <a:pPr lvl="1" fontAlgn="auto">
              <a:spcAft>
                <a:spcPts val="0"/>
              </a:spcAft>
            </a:pPr>
            <a:r>
              <a:rPr lang="en-US" dirty="0"/>
              <a:t>higher rate modulation</a:t>
            </a:r>
          </a:p>
          <a:p>
            <a:pPr lvl="1" fontAlgn="auto">
              <a:spcAft>
                <a:spcPts val="0"/>
              </a:spcAft>
            </a:pPr>
            <a:r>
              <a:rPr lang="en-US" dirty="0"/>
              <a:t>WDM transport</a:t>
            </a:r>
          </a:p>
        </p:txBody>
      </p:sp>
      <p:grpSp>
        <p:nvGrpSpPr>
          <p:cNvPr id="8" name="Group 7">
            <a:extLst>
              <a:ext uri="{FF2B5EF4-FFF2-40B4-BE49-F238E27FC236}">
                <a16:creationId xmlns:a16="http://schemas.microsoft.com/office/drawing/2014/main" id="{7A857317-AE71-4D20-A21E-3DD9D3920FF7}"/>
              </a:ext>
            </a:extLst>
          </p:cNvPr>
          <p:cNvGrpSpPr/>
          <p:nvPr/>
        </p:nvGrpSpPr>
        <p:grpSpPr>
          <a:xfrm>
            <a:off x="191344" y="1916832"/>
            <a:ext cx="5741640" cy="3024336"/>
            <a:chOff x="191344" y="1916832"/>
            <a:chExt cx="5741640" cy="3024336"/>
          </a:xfrm>
        </p:grpSpPr>
        <p:sp>
          <p:nvSpPr>
            <p:cNvPr id="3" name="Rectangle 2">
              <a:extLst>
                <a:ext uri="{FF2B5EF4-FFF2-40B4-BE49-F238E27FC236}">
                  <a16:creationId xmlns:a16="http://schemas.microsoft.com/office/drawing/2014/main" id="{2CE10AE7-D670-47CB-A77E-C80E90CD609E}"/>
                </a:ext>
              </a:extLst>
            </p:cNvPr>
            <p:cNvSpPr/>
            <p:nvPr/>
          </p:nvSpPr>
          <p:spPr>
            <a:xfrm>
              <a:off x="1127448" y="2708920"/>
              <a:ext cx="4320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Tx</a:t>
              </a:r>
            </a:p>
          </p:txBody>
        </p:sp>
        <p:cxnSp>
          <p:nvCxnSpPr>
            <p:cNvPr id="5" name="Straight Arrow Connector 4">
              <a:extLst>
                <a:ext uri="{FF2B5EF4-FFF2-40B4-BE49-F238E27FC236}">
                  <a16:creationId xmlns:a16="http://schemas.microsoft.com/office/drawing/2014/main" id="{C1509656-63B9-4757-86FF-F6C4ABBC9AF3}"/>
                </a:ext>
              </a:extLst>
            </p:cNvPr>
            <p:cNvCxnSpPr>
              <a:cxnSpLocks/>
              <a:stCxn id="3" idx="3"/>
            </p:cNvCxnSpPr>
            <p:nvPr/>
          </p:nvCxnSpPr>
          <p:spPr>
            <a:xfrm>
              <a:off x="1559496" y="3068960"/>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rapezoid 6">
              <a:extLst>
                <a:ext uri="{FF2B5EF4-FFF2-40B4-BE49-F238E27FC236}">
                  <a16:creationId xmlns:a16="http://schemas.microsoft.com/office/drawing/2014/main" id="{2C008ACF-2303-4501-8225-47496ACEA054}"/>
                </a:ext>
              </a:extLst>
            </p:cNvPr>
            <p:cNvSpPr/>
            <p:nvPr/>
          </p:nvSpPr>
          <p:spPr>
            <a:xfrm rot="5400000">
              <a:off x="1368897" y="3418419"/>
              <a:ext cx="1685326" cy="28004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an 23">
              <a:extLst>
                <a:ext uri="{FF2B5EF4-FFF2-40B4-BE49-F238E27FC236}">
                  <a16:creationId xmlns:a16="http://schemas.microsoft.com/office/drawing/2014/main" id="{7BD689DC-A07A-4D99-BCD7-2DD2B9AE065B}"/>
                </a:ext>
              </a:extLst>
            </p:cNvPr>
            <p:cNvSpPr/>
            <p:nvPr/>
          </p:nvSpPr>
          <p:spPr>
            <a:xfrm rot="16200000">
              <a:off x="3481450" y="2858058"/>
              <a:ext cx="342900" cy="1231032"/>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a:solidFill>
                    <a:schemeClr val="tx1"/>
                  </a:solidFill>
                </a:rPr>
                <a:t>Fibre</a:t>
              </a:r>
              <a:endParaRPr lang="en-US" dirty="0">
                <a:solidFill>
                  <a:schemeClr val="tx1"/>
                </a:solidFill>
              </a:endParaRPr>
            </a:p>
          </p:txBody>
        </p:sp>
        <p:cxnSp>
          <p:nvCxnSpPr>
            <p:cNvPr id="13" name="Straight Arrow Connector 12">
              <a:extLst>
                <a:ext uri="{FF2B5EF4-FFF2-40B4-BE49-F238E27FC236}">
                  <a16:creationId xmlns:a16="http://schemas.microsoft.com/office/drawing/2014/main" id="{1C7E477A-E73F-4373-95A0-FDB6C8B7BA5F}"/>
                </a:ext>
              </a:extLst>
            </p:cNvPr>
            <p:cNvCxnSpPr/>
            <p:nvPr/>
          </p:nvCxnSpPr>
          <p:spPr>
            <a:xfrm>
              <a:off x="2656384" y="3416424"/>
              <a:ext cx="381000" cy="57150"/>
            </a:xfrm>
            <a:prstGeom prst="straightConnector1">
              <a:avLst/>
            </a:prstGeom>
            <a:ln>
              <a:solidFill>
                <a:schemeClr val="accent1">
                  <a:shade val="95000"/>
                  <a:satMod val="105000"/>
                  <a:alpha val="11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C710EC9-EF88-4CCF-A2B9-FB0884D24E1D}"/>
                </a:ext>
              </a:extLst>
            </p:cNvPr>
            <p:cNvCxnSpPr>
              <a:cxnSpLocks/>
              <a:stCxn id="12" idx="3"/>
            </p:cNvCxnSpPr>
            <p:nvPr/>
          </p:nvCxnSpPr>
          <p:spPr>
            <a:xfrm>
              <a:off x="4268416" y="3473574"/>
              <a:ext cx="166456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274406-2669-4315-B9E3-D8B27EAFB92A}"/>
                </a:ext>
              </a:extLst>
            </p:cNvPr>
            <p:cNvCxnSpPr>
              <a:cxnSpLocks/>
            </p:cNvCxnSpPr>
            <p:nvPr/>
          </p:nvCxnSpPr>
          <p:spPr>
            <a:xfrm>
              <a:off x="2351584" y="3473573"/>
              <a:ext cx="7312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91A9C42-AA3E-4730-9266-F51FFDED19C4}"/>
                </a:ext>
              </a:extLst>
            </p:cNvPr>
            <p:cNvSpPr/>
            <p:nvPr/>
          </p:nvSpPr>
          <p:spPr>
            <a:xfrm>
              <a:off x="1127448" y="3645024"/>
              <a:ext cx="4320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Tx</a:t>
              </a:r>
            </a:p>
          </p:txBody>
        </p:sp>
        <p:cxnSp>
          <p:nvCxnSpPr>
            <p:cNvPr id="19" name="Straight Arrow Connector 18">
              <a:extLst>
                <a:ext uri="{FF2B5EF4-FFF2-40B4-BE49-F238E27FC236}">
                  <a16:creationId xmlns:a16="http://schemas.microsoft.com/office/drawing/2014/main" id="{532DE806-69D2-4BB7-8E67-6F4BB853F635}"/>
                </a:ext>
              </a:extLst>
            </p:cNvPr>
            <p:cNvCxnSpPr>
              <a:cxnSpLocks/>
              <a:stCxn id="18" idx="3"/>
            </p:cNvCxnSpPr>
            <p:nvPr/>
          </p:nvCxnSpPr>
          <p:spPr>
            <a:xfrm>
              <a:off x="1559496" y="4005064"/>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EEC8121-6535-47CD-855A-18210F269965}"/>
                </a:ext>
              </a:extLst>
            </p:cNvPr>
            <p:cNvGrpSpPr/>
            <p:nvPr/>
          </p:nvGrpSpPr>
          <p:grpSpPr>
            <a:xfrm>
              <a:off x="335360" y="2770634"/>
              <a:ext cx="645096" cy="514350"/>
              <a:chOff x="914400" y="1549534"/>
              <a:chExt cx="1828800" cy="514350"/>
            </a:xfrm>
          </p:grpSpPr>
          <p:cxnSp>
            <p:nvCxnSpPr>
              <p:cNvPr id="21" name="Straight Connector 20">
                <a:extLst>
                  <a:ext uri="{FF2B5EF4-FFF2-40B4-BE49-F238E27FC236}">
                    <a16:creationId xmlns:a16="http://schemas.microsoft.com/office/drawing/2014/main" id="{103DB8C1-542C-4990-B862-2376DAAED076}"/>
                  </a:ext>
                </a:extLst>
              </p:cNvPr>
              <p:cNvCxnSpPr/>
              <p:nvPr/>
            </p:nvCxnSpPr>
            <p:spPr>
              <a:xfrm flipV="1">
                <a:off x="15240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242E0D9-0785-4BF6-95F8-4B9E12FA0085}"/>
                  </a:ext>
                </a:extLst>
              </p:cNvPr>
              <p:cNvCxnSpPr/>
              <p:nvPr/>
            </p:nvCxnSpPr>
            <p:spPr>
              <a:xfrm flipV="1">
                <a:off x="21336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F2E7B62-227F-4997-BC28-2673F79149F0}"/>
                  </a:ext>
                </a:extLst>
              </p:cNvPr>
              <p:cNvCxnSpPr/>
              <p:nvPr/>
            </p:nvCxnSpPr>
            <p:spPr>
              <a:xfrm>
                <a:off x="1524000" y="154953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20AA69-F74A-4FC8-899B-460AD8D46724}"/>
                  </a:ext>
                </a:extLst>
              </p:cNvPr>
              <p:cNvCxnSpPr/>
              <p:nvPr/>
            </p:nvCxnSpPr>
            <p:spPr>
              <a:xfrm>
                <a:off x="9144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1F0C13-E547-455B-BA6E-2250994A1C9E}"/>
                  </a:ext>
                </a:extLst>
              </p:cNvPr>
              <p:cNvCxnSpPr/>
              <p:nvPr/>
            </p:nvCxnSpPr>
            <p:spPr>
              <a:xfrm>
                <a:off x="21336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B36A158-06A0-498D-B603-351BDB5D0427}"/>
                </a:ext>
              </a:extLst>
            </p:cNvPr>
            <p:cNvGrpSpPr/>
            <p:nvPr/>
          </p:nvGrpSpPr>
          <p:grpSpPr>
            <a:xfrm>
              <a:off x="335360" y="3706738"/>
              <a:ext cx="645096" cy="514350"/>
              <a:chOff x="914400" y="1549534"/>
              <a:chExt cx="1828800" cy="514350"/>
            </a:xfrm>
          </p:grpSpPr>
          <p:cxnSp>
            <p:nvCxnSpPr>
              <p:cNvPr id="28" name="Straight Connector 27">
                <a:extLst>
                  <a:ext uri="{FF2B5EF4-FFF2-40B4-BE49-F238E27FC236}">
                    <a16:creationId xmlns:a16="http://schemas.microsoft.com/office/drawing/2014/main" id="{70F47BB7-3B9B-4708-8FD4-24103EFC0F67}"/>
                  </a:ext>
                </a:extLst>
              </p:cNvPr>
              <p:cNvCxnSpPr/>
              <p:nvPr/>
            </p:nvCxnSpPr>
            <p:spPr>
              <a:xfrm flipV="1">
                <a:off x="15240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C78213-4507-415A-8EE0-276BEF624D65}"/>
                  </a:ext>
                </a:extLst>
              </p:cNvPr>
              <p:cNvCxnSpPr/>
              <p:nvPr/>
            </p:nvCxnSpPr>
            <p:spPr>
              <a:xfrm flipV="1">
                <a:off x="21336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28018E5-ECF2-4659-BFBE-006924F52A6C}"/>
                  </a:ext>
                </a:extLst>
              </p:cNvPr>
              <p:cNvCxnSpPr/>
              <p:nvPr/>
            </p:nvCxnSpPr>
            <p:spPr>
              <a:xfrm>
                <a:off x="1524000" y="154953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CB2E0E-B665-40E8-9E74-2B622C90B6B3}"/>
                  </a:ext>
                </a:extLst>
              </p:cNvPr>
              <p:cNvCxnSpPr/>
              <p:nvPr/>
            </p:nvCxnSpPr>
            <p:spPr>
              <a:xfrm>
                <a:off x="9144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9FAF85-C869-4F04-B315-1CA915A0F721}"/>
                  </a:ext>
                </a:extLst>
              </p:cNvPr>
              <p:cNvCxnSpPr/>
              <p:nvPr/>
            </p:nvCxnSpPr>
            <p:spPr>
              <a:xfrm>
                <a:off x="21336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C92007F-2979-4D7F-BBD0-D1EA0BFFFFCB}"/>
                </a:ext>
              </a:extLst>
            </p:cNvPr>
            <p:cNvGrpSpPr/>
            <p:nvPr/>
          </p:nvGrpSpPr>
          <p:grpSpPr>
            <a:xfrm>
              <a:off x="4583832" y="2807804"/>
              <a:ext cx="1189047" cy="549188"/>
              <a:chOff x="4412146" y="3338204"/>
              <a:chExt cx="2663105" cy="832297"/>
            </a:xfrm>
          </p:grpSpPr>
          <p:sp>
            <p:nvSpPr>
              <p:cNvPr id="34" name="Freeform 36">
                <a:extLst>
                  <a:ext uri="{FF2B5EF4-FFF2-40B4-BE49-F238E27FC236}">
                    <a16:creationId xmlns:a16="http://schemas.microsoft.com/office/drawing/2014/main" id="{0504FD7A-54BB-4BDD-837A-8E857B498780}"/>
                  </a:ext>
                </a:extLst>
              </p:cNvPr>
              <p:cNvSpPr/>
              <p:nvPr/>
            </p:nvSpPr>
            <p:spPr>
              <a:xfrm>
                <a:off x="5238997" y="3338204"/>
                <a:ext cx="1009403" cy="601189"/>
              </a:xfrm>
              <a:custGeom>
                <a:avLst/>
                <a:gdLst>
                  <a:gd name="connsiteX0" fmla="*/ 0 w 1009403"/>
                  <a:gd name="connsiteY0" fmla="*/ 801585 h 801585"/>
                  <a:gd name="connsiteX1" fmla="*/ 534390 w 1009403"/>
                  <a:gd name="connsiteY1" fmla="*/ 5938 h 801585"/>
                  <a:gd name="connsiteX2" fmla="*/ 1009403 w 1009403"/>
                  <a:gd name="connsiteY2" fmla="*/ 765959 h 801585"/>
                </a:gdLst>
                <a:ahLst/>
                <a:cxnLst>
                  <a:cxn ang="0">
                    <a:pos x="connsiteX0" y="connsiteY0"/>
                  </a:cxn>
                  <a:cxn ang="0">
                    <a:pos x="connsiteX1" y="connsiteY1"/>
                  </a:cxn>
                  <a:cxn ang="0">
                    <a:pos x="connsiteX2" y="connsiteY2"/>
                  </a:cxn>
                </a:cxnLst>
                <a:rect l="l" t="t" r="r" b="b"/>
                <a:pathLst>
                  <a:path w="1009403" h="801585">
                    <a:moveTo>
                      <a:pt x="0" y="801585"/>
                    </a:moveTo>
                    <a:cubicBezTo>
                      <a:pt x="183078" y="406730"/>
                      <a:pt x="366156" y="11876"/>
                      <a:pt x="534390" y="5938"/>
                    </a:cubicBezTo>
                    <a:cubicBezTo>
                      <a:pt x="702624" y="0"/>
                      <a:pt x="856013" y="382979"/>
                      <a:pt x="1009403" y="765959"/>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Shape 34">
                <a:extLst>
                  <a:ext uri="{FF2B5EF4-FFF2-40B4-BE49-F238E27FC236}">
                    <a16:creationId xmlns:a16="http://schemas.microsoft.com/office/drawing/2014/main" id="{FDADBED0-6FB7-4664-96BE-5628FBE1574F}"/>
                  </a:ext>
                </a:extLst>
              </p:cNvPr>
              <p:cNvSpPr/>
              <p:nvPr/>
            </p:nvSpPr>
            <p:spPr>
              <a:xfrm>
                <a:off x="4412146" y="3939392"/>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Shape 35">
                <a:extLst>
                  <a:ext uri="{FF2B5EF4-FFF2-40B4-BE49-F238E27FC236}">
                    <a16:creationId xmlns:a16="http://schemas.microsoft.com/office/drawing/2014/main" id="{F7C0B59F-1FBA-4A53-91D6-D8F9755B768E}"/>
                  </a:ext>
                </a:extLst>
              </p:cNvPr>
              <p:cNvSpPr/>
              <p:nvPr/>
            </p:nvSpPr>
            <p:spPr>
              <a:xfrm flipH="1">
                <a:off x="6248400" y="3905687"/>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0FE5A04B-2581-457B-9FFD-B08C21137CF2}"/>
                </a:ext>
              </a:extLst>
            </p:cNvPr>
            <p:cNvGrpSpPr/>
            <p:nvPr/>
          </p:nvGrpSpPr>
          <p:grpSpPr>
            <a:xfrm>
              <a:off x="4690929" y="3599892"/>
              <a:ext cx="1189047" cy="549188"/>
              <a:chOff x="4412146" y="3338204"/>
              <a:chExt cx="2663105" cy="832297"/>
            </a:xfrm>
          </p:grpSpPr>
          <p:sp>
            <p:nvSpPr>
              <p:cNvPr id="38" name="Freeform 36">
                <a:extLst>
                  <a:ext uri="{FF2B5EF4-FFF2-40B4-BE49-F238E27FC236}">
                    <a16:creationId xmlns:a16="http://schemas.microsoft.com/office/drawing/2014/main" id="{3529AA5A-D5D2-40F7-8758-145449B9A3CB}"/>
                  </a:ext>
                </a:extLst>
              </p:cNvPr>
              <p:cNvSpPr/>
              <p:nvPr/>
            </p:nvSpPr>
            <p:spPr>
              <a:xfrm>
                <a:off x="5238997" y="3338204"/>
                <a:ext cx="1009403" cy="601189"/>
              </a:xfrm>
              <a:custGeom>
                <a:avLst/>
                <a:gdLst>
                  <a:gd name="connsiteX0" fmla="*/ 0 w 1009403"/>
                  <a:gd name="connsiteY0" fmla="*/ 801585 h 801585"/>
                  <a:gd name="connsiteX1" fmla="*/ 534390 w 1009403"/>
                  <a:gd name="connsiteY1" fmla="*/ 5938 h 801585"/>
                  <a:gd name="connsiteX2" fmla="*/ 1009403 w 1009403"/>
                  <a:gd name="connsiteY2" fmla="*/ 765959 h 801585"/>
                </a:gdLst>
                <a:ahLst/>
                <a:cxnLst>
                  <a:cxn ang="0">
                    <a:pos x="connsiteX0" y="connsiteY0"/>
                  </a:cxn>
                  <a:cxn ang="0">
                    <a:pos x="connsiteX1" y="connsiteY1"/>
                  </a:cxn>
                  <a:cxn ang="0">
                    <a:pos x="connsiteX2" y="connsiteY2"/>
                  </a:cxn>
                </a:cxnLst>
                <a:rect l="l" t="t" r="r" b="b"/>
                <a:pathLst>
                  <a:path w="1009403" h="801585">
                    <a:moveTo>
                      <a:pt x="0" y="801585"/>
                    </a:moveTo>
                    <a:cubicBezTo>
                      <a:pt x="183078" y="406730"/>
                      <a:pt x="366156" y="11876"/>
                      <a:pt x="534390" y="5938"/>
                    </a:cubicBezTo>
                    <a:cubicBezTo>
                      <a:pt x="702624" y="0"/>
                      <a:pt x="856013" y="382979"/>
                      <a:pt x="1009403" y="765959"/>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Shape 38">
                <a:extLst>
                  <a:ext uri="{FF2B5EF4-FFF2-40B4-BE49-F238E27FC236}">
                    <a16:creationId xmlns:a16="http://schemas.microsoft.com/office/drawing/2014/main" id="{137E8786-8A38-4FA5-9D15-3F6AA6727428}"/>
                  </a:ext>
                </a:extLst>
              </p:cNvPr>
              <p:cNvSpPr/>
              <p:nvPr/>
            </p:nvSpPr>
            <p:spPr>
              <a:xfrm>
                <a:off x="4412146" y="3939392"/>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Freeform: Shape 39">
                <a:extLst>
                  <a:ext uri="{FF2B5EF4-FFF2-40B4-BE49-F238E27FC236}">
                    <a16:creationId xmlns:a16="http://schemas.microsoft.com/office/drawing/2014/main" id="{105DE39F-CD91-434D-A358-8009CFEACF49}"/>
                  </a:ext>
                </a:extLst>
              </p:cNvPr>
              <p:cNvSpPr/>
              <p:nvPr/>
            </p:nvSpPr>
            <p:spPr>
              <a:xfrm flipH="1">
                <a:off x="6248400" y="3905687"/>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41" name="Straight Connector 40">
              <a:extLst>
                <a:ext uri="{FF2B5EF4-FFF2-40B4-BE49-F238E27FC236}">
                  <a16:creationId xmlns:a16="http://schemas.microsoft.com/office/drawing/2014/main" id="{C935D11F-9CB0-4085-AEDA-4353C86E3120}"/>
                </a:ext>
              </a:extLst>
            </p:cNvPr>
            <p:cNvCxnSpPr/>
            <p:nvPr/>
          </p:nvCxnSpPr>
          <p:spPr>
            <a:xfrm>
              <a:off x="551384" y="1916832"/>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433A871-386A-4CFC-BDB4-D76F17CCBCB3}"/>
                </a:ext>
              </a:extLst>
            </p:cNvPr>
            <p:cNvCxnSpPr/>
            <p:nvPr/>
          </p:nvCxnSpPr>
          <p:spPr>
            <a:xfrm>
              <a:off x="5159896" y="1916832"/>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246EAEE-A740-4227-A645-7E567B019C10}"/>
                </a:ext>
              </a:extLst>
            </p:cNvPr>
            <p:cNvCxnSpPr/>
            <p:nvPr/>
          </p:nvCxnSpPr>
          <p:spPr>
            <a:xfrm>
              <a:off x="5312296" y="1916832"/>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53E6CDA-EC93-4CCB-9DCD-3CF97168DDA6}"/>
                </a:ext>
              </a:extLst>
            </p:cNvPr>
            <p:cNvCxnSpPr/>
            <p:nvPr/>
          </p:nvCxnSpPr>
          <p:spPr>
            <a:xfrm>
              <a:off x="4659890" y="4797152"/>
              <a:ext cx="500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BE129A0-24C9-45B4-81AA-4B284BB7ED70}"/>
                </a:ext>
              </a:extLst>
            </p:cNvPr>
            <p:cNvCxnSpPr>
              <a:cxnSpLocks/>
            </p:cNvCxnSpPr>
            <p:nvPr/>
          </p:nvCxnSpPr>
          <p:spPr>
            <a:xfrm flipH="1">
              <a:off x="5307962" y="4797152"/>
              <a:ext cx="500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4C0828B-8C52-4386-A660-86A3513450D3}"/>
                </a:ext>
              </a:extLst>
            </p:cNvPr>
            <p:cNvCxnSpPr>
              <a:cxnSpLocks/>
            </p:cNvCxnSpPr>
            <p:nvPr/>
          </p:nvCxnSpPr>
          <p:spPr>
            <a:xfrm>
              <a:off x="191344" y="479715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24F2106-7AEE-4F6E-8CD7-E480C76F70C4}"/>
                </a:ext>
              </a:extLst>
            </p:cNvPr>
            <p:cNvCxnSpPr>
              <a:cxnSpLocks/>
            </p:cNvCxnSpPr>
            <p:nvPr/>
          </p:nvCxnSpPr>
          <p:spPr>
            <a:xfrm flipH="1">
              <a:off x="551384" y="479715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102F779A-DE2D-4B35-83D8-28440F644996}"/>
              </a:ext>
            </a:extLst>
          </p:cNvPr>
          <p:cNvSpPr>
            <a:spLocks noGrp="1"/>
          </p:cNvSpPr>
          <p:nvPr>
            <p:ph type="dt" sz="half" idx="10"/>
          </p:nvPr>
        </p:nvSpPr>
        <p:spPr/>
        <p:txBody>
          <a:bodyPr/>
          <a:lstStyle/>
          <a:p>
            <a:r>
              <a:rPr lang="en-US" altLang="zh-CN"/>
              <a:t>ISFT 2018</a:t>
            </a:r>
            <a:endParaRPr lang="zh-CN" altLang="en-US" dirty="0"/>
          </a:p>
        </p:txBody>
      </p:sp>
      <p:sp>
        <p:nvSpPr>
          <p:cNvPr id="6" name="Slide Number Placeholder 5">
            <a:extLst>
              <a:ext uri="{FF2B5EF4-FFF2-40B4-BE49-F238E27FC236}">
                <a16:creationId xmlns:a16="http://schemas.microsoft.com/office/drawing/2014/main" id="{AD791ACC-2D8B-4219-B74E-CD5BBB079D7C}"/>
              </a:ext>
            </a:extLst>
          </p:cNvPr>
          <p:cNvSpPr>
            <a:spLocks noGrp="1"/>
          </p:cNvSpPr>
          <p:nvPr>
            <p:ph type="sldNum" sz="quarter" idx="12"/>
          </p:nvPr>
        </p:nvSpPr>
        <p:spPr/>
        <p:txBody>
          <a:bodyPr/>
          <a:lstStyle/>
          <a:p>
            <a:fld id="{8F184B70-6C04-4661-B6D2-1E8A52942FD2}" type="slidenum">
              <a:rPr lang="zh-CN" altLang="en-US" smtClean="0"/>
              <a:t>16</a:t>
            </a:fld>
            <a:endParaRPr lang="zh-CN" altLang="en-US" dirty="0"/>
          </a:p>
        </p:txBody>
      </p:sp>
    </p:spTree>
    <p:extLst>
      <p:ext uri="{BB962C8B-B14F-4D97-AF65-F5344CB8AC3E}">
        <p14:creationId xmlns:p14="http://schemas.microsoft.com/office/powerpoint/2010/main" val="66153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B4D8-4D65-4CA3-9051-3B17CC2C3977}"/>
              </a:ext>
            </a:extLst>
          </p:cNvPr>
          <p:cNvSpPr>
            <a:spLocks noGrp="1"/>
          </p:cNvSpPr>
          <p:nvPr>
            <p:ph type="title"/>
          </p:nvPr>
        </p:nvSpPr>
        <p:spPr/>
        <p:txBody>
          <a:bodyPr>
            <a:normAutofit/>
          </a:bodyPr>
          <a:lstStyle/>
          <a:p>
            <a:r>
              <a:rPr lang="en-CA" dirty="0"/>
              <a:t>Some methods to cope with asymmetry</a:t>
            </a:r>
          </a:p>
        </p:txBody>
      </p:sp>
      <p:sp>
        <p:nvSpPr>
          <p:cNvPr id="3" name="Content Placeholder 2">
            <a:extLst>
              <a:ext uri="{FF2B5EF4-FFF2-40B4-BE49-F238E27FC236}">
                <a16:creationId xmlns:a16="http://schemas.microsoft.com/office/drawing/2014/main" id="{144C22A2-2378-4AB5-AAB0-07B8391505C1}"/>
              </a:ext>
            </a:extLst>
          </p:cNvPr>
          <p:cNvSpPr>
            <a:spLocks noGrp="1"/>
          </p:cNvSpPr>
          <p:nvPr>
            <p:ph idx="1"/>
          </p:nvPr>
        </p:nvSpPr>
        <p:spPr/>
        <p:txBody>
          <a:bodyPr/>
          <a:lstStyle/>
          <a:p>
            <a:r>
              <a:rPr lang="en-CA" dirty="0"/>
              <a:t>Single fibre (bi-directional) interfaces</a:t>
            </a:r>
          </a:p>
          <a:p>
            <a:r>
              <a:rPr lang="en-CA" dirty="0"/>
              <a:t>Fibre switching</a:t>
            </a:r>
          </a:p>
          <a:p>
            <a:r>
              <a:rPr lang="en-CA" dirty="0"/>
              <a:t>Planning</a:t>
            </a:r>
          </a:p>
          <a:p>
            <a:pPr lvl="1"/>
            <a:r>
              <a:rPr lang="en-CA" dirty="0"/>
              <a:t>Develop appropriate asymmetry budget based on anticipated requirements</a:t>
            </a:r>
          </a:p>
          <a:p>
            <a:pPr lvl="1"/>
            <a:r>
              <a:rPr lang="en-CA" dirty="0"/>
              <a:t>Develop consistent practices</a:t>
            </a:r>
          </a:p>
        </p:txBody>
      </p:sp>
      <p:sp>
        <p:nvSpPr>
          <p:cNvPr id="4" name="Date Placeholder 3">
            <a:extLst>
              <a:ext uri="{FF2B5EF4-FFF2-40B4-BE49-F238E27FC236}">
                <a16:creationId xmlns:a16="http://schemas.microsoft.com/office/drawing/2014/main" id="{D5C04E39-4C82-4EB4-A470-D906E016AA2D}"/>
              </a:ext>
            </a:extLst>
          </p:cNvPr>
          <p:cNvSpPr>
            <a:spLocks noGrp="1"/>
          </p:cNvSpPr>
          <p:nvPr>
            <p:ph type="dt" sz="half" idx="10"/>
          </p:nvPr>
        </p:nvSpPr>
        <p:spPr/>
        <p:txBody>
          <a:bodyPr/>
          <a:lstStyle/>
          <a:p>
            <a:r>
              <a:rPr lang="en-US" altLang="zh-CN"/>
              <a:t>ISFT 2018</a:t>
            </a:r>
            <a:endParaRPr lang="zh-CN" altLang="en-US" dirty="0"/>
          </a:p>
        </p:txBody>
      </p:sp>
      <p:sp>
        <p:nvSpPr>
          <p:cNvPr id="5" name="Slide Number Placeholder 4">
            <a:extLst>
              <a:ext uri="{FF2B5EF4-FFF2-40B4-BE49-F238E27FC236}">
                <a16:creationId xmlns:a16="http://schemas.microsoft.com/office/drawing/2014/main" id="{06A921A4-59C3-434F-B894-2BD3A44C323D}"/>
              </a:ext>
            </a:extLst>
          </p:cNvPr>
          <p:cNvSpPr>
            <a:spLocks noGrp="1"/>
          </p:cNvSpPr>
          <p:nvPr>
            <p:ph type="sldNum" sz="quarter" idx="12"/>
          </p:nvPr>
        </p:nvSpPr>
        <p:spPr/>
        <p:txBody>
          <a:bodyPr/>
          <a:lstStyle/>
          <a:p>
            <a:fld id="{8F184B70-6C04-4661-B6D2-1E8A52942FD2}" type="slidenum">
              <a:rPr lang="zh-CN" altLang="en-US" smtClean="0"/>
              <a:t>17</a:t>
            </a:fld>
            <a:endParaRPr lang="zh-CN" altLang="en-US" dirty="0"/>
          </a:p>
        </p:txBody>
      </p:sp>
      <p:pic>
        <p:nvPicPr>
          <p:cNvPr id="6" name="Picture 5">
            <a:extLst>
              <a:ext uri="{FF2B5EF4-FFF2-40B4-BE49-F238E27FC236}">
                <a16:creationId xmlns:a16="http://schemas.microsoft.com/office/drawing/2014/main" id="{26AAC189-C751-4930-BACB-65124517887E}"/>
              </a:ext>
            </a:extLst>
          </p:cNvPr>
          <p:cNvPicPr>
            <a:picLocks noChangeAspect="1"/>
          </p:cNvPicPr>
          <p:nvPr/>
        </p:nvPicPr>
        <p:blipFill>
          <a:blip r:embed="rId2"/>
          <a:stretch>
            <a:fillRect/>
          </a:stretch>
        </p:blipFill>
        <p:spPr>
          <a:xfrm>
            <a:off x="2243915" y="4092588"/>
            <a:ext cx="2674970" cy="2263762"/>
          </a:xfrm>
          <a:prstGeom prst="rect">
            <a:avLst/>
          </a:prstGeom>
        </p:spPr>
      </p:pic>
      <p:pic>
        <p:nvPicPr>
          <p:cNvPr id="7" name="Picture 6">
            <a:extLst>
              <a:ext uri="{FF2B5EF4-FFF2-40B4-BE49-F238E27FC236}">
                <a16:creationId xmlns:a16="http://schemas.microsoft.com/office/drawing/2014/main" id="{8F07EF6B-3254-4A09-AFB8-F611ACB6D448}"/>
              </a:ext>
            </a:extLst>
          </p:cNvPr>
          <p:cNvPicPr>
            <a:picLocks noChangeAspect="1"/>
          </p:cNvPicPr>
          <p:nvPr/>
        </p:nvPicPr>
        <p:blipFill>
          <a:blip r:embed="rId3"/>
          <a:stretch>
            <a:fillRect/>
          </a:stretch>
        </p:blipFill>
        <p:spPr>
          <a:xfrm>
            <a:off x="6499879" y="4092588"/>
            <a:ext cx="2365589" cy="2264207"/>
          </a:xfrm>
          <a:prstGeom prst="rect">
            <a:avLst/>
          </a:prstGeom>
        </p:spPr>
      </p:pic>
    </p:spTree>
    <p:extLst>
      <p:ext uri="{BB962C8B-B14F-4D97-AF65-F5344CB8AC3E}">
        <p14:creationId xmlns:p14="http://schemas.microsoft.com/office/powerpoint/2010/main" val="175503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FB53-B538-4B92-8447-88C2A00639B2}"/>
              </a:ext>
            </a:extLst>
          </p:cNvPr>
          <p:cNvSpPr>
            <a:spLocks noGrp="1"/>
          </p:cNvSpPr>
          <p:nvPr>
            <p:ph type="title"/>
          </p:nvPr>
        </p:nvSpPr>
        <p:spPr/>
        <p:txBody>
          <a:bodyPr/>
          <a:lstStyle/>
          <a:p>
            <a:r>
              <a:rPr lang="en-CA" dirty="0"/>
              <a:t>Methods: Single bidirectional fiber</a:t>
            </a:r>
          </a:p>
        </p:txBody>
      </p:sp>
      <p:sp>
        <p:nvSpPr>
          <p:cNvPr id="41" name="Content Placeholder 57">
            <a:extLst>
              <a:ext uri="{FF2B5EF4-FFF2-40B4-BE49-F238E27FC236}">
                <a16:creationId xmlns:a16="http://schemas.microsoft.com/office/drawing/2014/main" id="{473FC091-9AA8-4FA6-9DDF-2118142656A9}"/>
              </a:ext>
            </a:extLst>
          </p:cNvPr>
          <p:cNvSpPr txBox="1">
            <a:spLocks/>
          </p:cNvSpPr>
          <p:nvPr/>
        </p:nvSpPr>
        <p:spPr>
          <a:xfrm>
            <a:off x="6675040" y="1356082"/>
            <a:ext cx="5181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Single </a:t>
            </a:r>
            <a:r>
              <a:rPr lang="en-US" dirty="0" err="1"/>
              <a:t>fibre</a:t>
            </a:r>
            <a:r>
              <a:rPr lang="en-US" dirty="0"/>
              <a:t> SPF:</a:t>
            </a:r>
          </a:p>
          <a:p>
            <a:pPr lvl="1" fontAlgn="auto">
              <a:spcAft>
                <a:spcPts val="0"/>
              </a:spcAft>
            </a:pPr>
            <a:r>
              <a:rPr lang="en-US" dirty="0"/>
              <a:t>One </a:t>
            </a:r>
            <a:r>
              <a:rPr lang="en-US" dirty="0" err="1"/>
              <a:t>fibre</a:t>
            </a:r>
            <a:r>
              <a:rPr lang="en-US" dirty="0"/>
              <a:t> for transmit and receive</a:t>
            </a:r>
          </a:p>
          <a:p>
            <a:pPr fontAlgn="auto">
              <a:spcAft>
                <a:spcPts val="0"/>
              </a:spcAft>
            </a:pPr>
            <a:r>
              <a:rPr lang="en-US" dirty="0"/>
              <a:t>Similar issues to WDM (previous slide)</a:t>
            </a:r>
          </a:p>
          <a:p>
            <a:pPr fontAlgn="auto">
              <a:spcAft>
                <a:spcPts val="0"/>
              </a:spcAft>
            </a:pPr>
            <a:r>
              <a:rPr lang="en-US" dirty="0"/>
              <a:t>Key factor: removes any impact due to unequal </a:t>
            </a:r>
            <a:r>
              <a:rPr lang="en-US" dirty="0" err="1"/>
              <a:t>fibre</a:t>
            </a:r>
            <a:r>
              <a:rPr lang="en-US" dirty="0"/>
              <a:t> lengths,</a:t>
            </a:r>
          </a:p>
          <a:p>
            <a:pPr fontAlgn="auto">
              <a:spcAft>
                <a:spcPts val="0"/>
              </a:spcAft>
            </a:pPr>
            <a:r>
              <a:rPr lang="en-US" dirty="0"/>
              <a:t>But still provides some error</a:t>
            </a:r>
          </a:p>
          <a:p>
            <a:pPr fontAlgn="auto">
              <a:spcAft>
                <a:spcPts val="0"/>
              </a:spcAft>
            </a:pPr>
            <a:r>
              <a:rPr lang="en-US" dirty="0"/>
              <a:t>Can be acceptable in many situations, especially when low rate connections are needed.</a:t>
            </a:r>
          </a:p>
          <a:p>
            <a:pPr fontAlgn="auto">
              <a:spcAft>
                <a:spcPts val="0"/>
              </a:spcAft>
            </a:pPr>
            <a:r>
              <a:rPr lang="en-US" dirty="0"/>
              <a:t>Note, White Rabbit adds additional functionality not discussed here. This covers the case when only an SFP in a system is replaced.</a:t>
            </a:r>
          </a:p>
        </p:txBody>
      </p:sp>
      <p:sp>
        <p:nvSpPr>
          <p:cNvPr id="42" name="Date Placeholder 41">
            <a:extLst>
              <a:ext uri="{FF2B5EF4-FFF2-40B4-BE49-F238E27FC236}">
                <a16:creationId xmlns:a16="http://schemas.microsoft.com/office/drawing/2014/main" id="{7F93882A-B392-475F-899C-E6E9D967D8C4}"/>
              </a:ext>
            </a:extLst>
          </p:cNvPr>
          <p:cNvSpPr>
            <a:spLocks noGrp="1"/>
          </p:cNvSpPr>
          <p:nvPr>
            <p:ph type="dt" sz="half" idx="10"/>
          </p:nvPr>
        </p:nvSpPr>
        <p:spPr/>
        <p:txBody>
          <a:bodyPr/>
          <a:lstStyle/>
          <a:p>
            <a:r>
              <a:rPr lang="en-US" altLang="zh-CN"/>
              <a:t>ISFT 2018</a:t>
            </a:r>
            <a:endParaRPr lang="zh-CN" altLang="en-US" dirty="0"/>
          </a:p>
        </p:txBody>
      </p:sp>
      <p:sp>
        <p:nvSpPr>
          <p:cNvPr id="43" name="Slide Number Placeholder 42">
            <a:extLst>
              <a:ext uri="{FF2B5EF4-FFF2-40B4-BE49-F238E27FC236}">
                <a16:creationId xmlns:a16="http://schemas.microsoft.com/office/drawing/2014/main" id="{2D54D64E-FDB5-4676-A1F3-3A544F0B4AD0}"/>
              </a:ext>
            </a:extLst>
          </p:cNvPr>
          <p:cNvSpPr>
            <a:spLocks noGrp="1"/>
          </p:cNvSpPr>
          <p:nvPr>
            <p:ph type="sldNum" sz="quarter" idx="12"/>
          </p:nvPr>
        </p:nvSpPr>
        <p:spPr/>
        <p:txBody>
          <a:bodyPr/>
          <a:lstStyle/>
          <a:p>
            <a:fld id="{8F184B70-6C04-4661-B6D2-1E8A52942FD2}" type="slidenum">
              <a:rPr lang="zh-CN" altLang="en-US" smtClean="0"/>
              <a:t>18</a:t>
            </a:fld>
            <a:endParaRPr lang="zh-CN" altLang="en-US" dirty="0"/>
          </a:p>
        </p:txBody>
      </p:sp>
      <p:grpSp>
        <p:nvGrpSpPr>
          <p:cNvPr id="45" name="Group 44">
            <a:extLst>
              <a:ext uri="{FF2B5EF4-FFF2-40B4-BE49-F238E27FC236}">
                <a16:creationId xmlns:a16="http://schemas.microsoft.com/office/drawing/2014/main" id="{C2B2D8EC-5384-419D-92C4-AD15FB9E353A}"/>
              </a:ext>
            </a:extLst>
          </p:cNvPr>
          <p:cNvGrpSpPr/>
          <p:nvPr/>
        </p:nvGrpSpPr>
        <p:grpSpPr>
          <a:xfrm>
            <a:off x="191344" y="1916832"/>
            <a:ext cx="5741640" cy="3037036"/>
            <a:chOff x="191344" y="1916832"/>
            <a:chExt cx="5741640" cy="3037036"/>
          </a:xfrm>
        </p:grpSpPr>
        <p:sp>
          <p:nvSpPr>
            <p:cNvPr id="4" name="Rectangle 3">
              <a:extLst>
                <a:ext uri="{FF2B5EF4-FFF2-40B4-BE49-F238E27FC236}">
                  <a16:creationId xmlns:a16="http://schemas.microsoft.com/office/drawing/2014/main" id="{1DFEF232-E33F-48DA-949B-FB4F8C6C780D}"/>
                </a:ext>
              </a:extLst>
            </p:cNvPr>
            <p:cNvSpPr/>
            <p:nvPr/>
          </p:nvSpPr>
          <p:spPr>
            <a:xfrm>
              <a:off x="1127448" y="2708920"/>
              <a:ext cx="4320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Tx</a:t>
              </a:r>
            </a:p>
          </p:txBody>
        </p:sp>
        <p:cxnSp>
          <p:nvCxnSpPr>
            <p:cNvPr id="5" name="Straight Arrow Connector 4">
              <a:extLst>
                <a:ext uri="{FF2B5EF4-FFF2-40B4-BE49-F238E27FC236}">
                  <a16:creationId xmlns:a16="http://schemas.microsoft.com/office/drawing/2014/main" id="{EE61D2C5-09CA-4CD6-8447-6CD872B03545}"/>
                </a:ext>
              </a:extLst>
            </p:cNvPr>
            <p:cNvCxnSpPr>
              <a:cxnSpLocks/>
              <a:stCxn id="4" idx="3"/>
            </p:cNvCxnSpPr>
            <p:nvPr/>
          </p:nvCxnSpPr>
          <p:spPr>
            <a:xfrm>
              <a:off x="1559496" y="3068960"/>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rapezoid 5">
              <a:extLst>
                <a:ext uri="{FF2B5EF4-FFF2-40B4-BE49-F238E27FC236}">
                  <a16:creationId xmlns:a16="http://schemas.microsoft.com/office/drawing/2014/main" id="{2A5F3464-6850-4D43-BC91-EEFC7AEB5FC9}"/>
                </a:ext>
              </a:extLst>
            </p:cNvPr>
            <p:cNvSpPr/>
            <p:nvPr/>
          </p:nvSpPr>
          <p:spPr>
            <a:xfrm rot="5400000">
              <a:off x="1368897" y="3418419"/>
              <a:ext cx="1685326" cy="28004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an 23">
              <a:extLst>
                <a:ext uri="{FF2B5EF4-FFF2-40B4-BE49-F238E27FC236}">
                  <a16:creationId xmlns:a16="http://schemas.microsoft.com/office/drawing/2014/main" id="{1B169901-4260-4F20-A1B6-12B11983A138}"/>
                </a:ext>
              </a:extLst>
            </p:cNvPr>
            <p:cNvSpPr/>
            <p:nvPr/>
          </p:nvSpPr>
          <p:spPr>
            <a:xfrm rot="16200000">
              <a:off x="3481450" y="2858058"/>
              <a:ext cx="342900" cy="1231032"/>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a:solidFill>
                    <a:schemeClr val="tx1"/>
                  </a:solidFill>
                </a:rPr>
                <a:t>Fibre</a:t>
              </a:r>
              <a:endParaRPr lang="en-US" dirty="0">
                <a:solidFill>
                  <a:schemeClr val="tx1"/>
                </a:solidFill>
              </a:endParaRPr>
            </a:p>
          </p:txBody>
        </p:sp>
        <p:cxnSp>
          <p:nvCxnSpPr>
            <p:cNvPr id="8" name="Straight Arrow Connector 7">
              <a:extLst>
                <a:ext uri="{FF2B5EF4-FFF2-40B4-BE49-F238E27FC236}">
                  <a16:creationId xmlns:a16="http://schemas.microsoft.com/office/drawing/2014/main" id="{683174E9-C310-4710-94CD-3C14928EB3C0}"/>
                </a:ext>
              </a:extLst>
            </p:cNvPr>
            <p:cNvCxnSpPr/>
            <p:nvPr/>
          </p:nvCxnSpPr>
          <p:spPr>
            <a:xfrm>
              <a:off x="2656384" y="3416424"/>
              <a:ext cx="381000" cy="57150"/>
            </a:xfrm>
            <a:prstGeom prst="straightConnector1">
              <a:avLst/>
            </a:prstGeom>
            <a:ln>
              <a:solidFill>
                <a:schemeClr val="accent1">
                  <a:shade val="95000"/>
                  <a:satMod val="105000"/>
                  <a:alpha val="11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48490E-12A2-4E15-85EF-E6A9694A5C6E}"/>
                </a:ext>
              </a:extLst>
            </p:cNvPr>
            <p:cNvCxnSpPr>
              <a:cxnSpLocks/>
              <a:stCxn id="7" idx="3"/>
            </p:cNvCxnSpPr>
            <p:nvPr/>
          </p:nvCxnSpPr>
          <p:spPr>
            <a:xfrm>
              <a:off x="4268416" y="3473574"/>
              <a:ext cx="166456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4E4F57-97A2-4BD2-AB2F-8F5354FCB7DF}"/>
                </a:ext>
              </a:extLst>
            </p:cNvPr>
            <p:cNvCxnSpPr>
              <a:cxnSpLocks/>
            </p:cNvCxnSpPr>
            <p:nvPr/>
          </p:nvCxnSpPr>
          <p:spPr>
            <a:xfrm>
              <a:off x="2351584" y="3416424"/>
              <a:ext cx="7312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CDDFCB-108C-46F1-B206-BA70E8C7CE39}"/>
                </a:ext>
              </a:extLst>
            </p:cNvPr>
            <p:cNvSpPr/>
            <p:nvPr/>
          </p:nvSpPr>
          <p:spPr>
            <a:xfrm>
              <a:off x="1127448" y="3645024"/>
              <a:ext cx="4320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Rx</a:t>
              </a:r>
            </a:p>
          </p:txBody>
        </p:sp>
        <p:cxnSp>
          <p:nvCxnSpPr>
            <p:cNvPr id="12" name="Straight Arrow Connector 11">
              <a:extLst>
                <a:ext uri="{FF2B5EF4-FFF2-40B4-BE49-F238E27FC236}">
                  <a16:creationId xmlns:a16="http://schemas.microsoft.com/office/drawing/2014/main" id="{C636A587-46DE-4F24-B612-DAF07B56EE50}"/>
                </a:ext>
              </a:extLst>
            </p:cNvPr>
            <p:cNvCxnSpPr>
              <a:cxnSpLocks/>
            </p:cNvCxnSpPr>
            <p:nvPr/>
          </p:nvCxnSpPr>
          <p:spPr>
            <a:xfrm flipH="1">
              <a:off x="1559496" y="4005064"/>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5A2B20E-599F-4327-AF8F-DFDE7C479C54}"/>
                </a:ext>
              </a:extLst>
            </p:cNvPr>
            <p:cNvGrpSpPr/>
            <p:nvPr/>
          </p:nvGrpSpPr>
          <p:grpSpPr>
            <a:xfrm>
              <a:off x="335360" y="2770634"/>
              <a:ext cx="645096" cy="514350"/>
              <a:chOff x="914400" y="1549534"/>
              <a:chExt cx="1828800" cy="514350"/>
            </a:xfrm>
          </p:grpSpPr>
          <p:cxnSp>
            <p:nvCxnSpPr>
              <p:cNvPr id="14" name="Straight Connector 13">
                <a:extLst>
                  <a:ext uri="{FF2B5EF4-FFF2-40B4-BE49-F238E27FC236}">
                    <a16:creationId xmlns:a16="http://schemas.microsoft.com/office/drawing/2014/main" id="{F8E5FEB3-A64E-4DC9-932C-1FC22512E603}"/>
                  </a:ext>
                </a:extLst>
              </p:cNvPr>
              <p:cNvCxnSpPr/>
              <p:nvPr/>
            </p:nvCxnSpPr>
            <p:spPr>
              <a:xfrm flipV="1">
                <a:off x="15240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8CEB51-D21A-4CEC-84F7-C72A80AAC13D}"/>
                  </a:ext>
                </a:extLst>
              </p:cNvPr>
              <p:cNvCxnSpPr/>
              <p:nvPr/>
            </p:nvCxnSpPr>
            <p:spPr>
              <a:xfrm flipV="1">
                <a:off x="21336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9DE259-A56A-4218-BEF5-41F81A2126E4}"/>
                  </a:ext>
                </a:extLst>
              </p:cNvPr>
              <p:cNvCxnSpPr/>
              <p:nvPr/>
            </p:nvCxnSpPr>
            <p:spPr>
              <a:xfrm>
                <a:off x="1524000" y="154953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43AEE8-252B-4CE1-A583-31E3DE3E5CCC}"/>
                  </a:ext>
                </a:extLst>
              </p:cNvPr>
              <p:cNvCxnSpPr/>
              <p:nvPr/>
            </p:nvCxnSpPr>
            <p:spPr>
              <a:xfrm>
                <a:off x="9144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7F2DA4-C74F-40BF-B9B2-D6F44F0422A9}"/>
                  </a:ext>
                </a:extLst>
              </p:cNvPr>
              <p:cNvCxnSpPr/>
              <p:nvPr/>
            </p:nvCxnSpPr>
            <p:spPr>
              <a:xfrm>
                <a:off x="21336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90564B94-9789-4D43-BDDC-09E40BB696BE}"/>
                </a:ext>
              </a:extLst>
            </p:cNvPr>
            <p:cNvGrpSpPr/>
            <p:nvPr/>
          </p:nvGrpSpPr>
          <p:grpSpPr>
            <a:xfrm>
              <a:off x="475060" y="3706738"/>
              <a:ext cx="645096" cy="514350"/>
              <a:chOff x="914400" y="1549534"/>
              <a:chExt cx="1828800" cy="514350"/>
            </a:xfrm>
          </p:grpSpPr>
          <p:cxnSp>
            <p:nvCxnSpPr>
              <p:cNvPr id="20" name="Straight Connector 19">
                <a:extLst>
                  <a:ext uri="{FF2B5EF4-FFF2-40B4-BE49-F238E27FC236}">
                    <a16:creationId xmlns:a16="http://schemas.microsoft.com/office/drawing/2014/main" id="{EDA44139-40D7-4C59-9400-3B9C726B5D86}"/>
                  </a:ext>
                </a:extLst>
              </p:cNvPr>
              <p:cNvCxnSpPr/>
              <p:nvPr/>
            </p:nvCxnSpPr>
            <p:spPr>
              <a:xfrm flipV="1">
                <a:off x="15240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28341F-4373-4657-AD1F-50E28004EA05}"/>
                  </a:ext>
                </a:extLst>
              </p:cNvPr>
              <p:cNvCxnSpPr/>
              <p:nvPr/>
            </p:nvCxnSpPr>
            <p:spPr>
              <a:xfrm flipV="1">
                <a:off x="21336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E055DF-D0E4-40E5-A983-99AC821C4882}"/>
                  </a:ext>
                </a:extLst>
              </p:cNvPr>
              <p:cNvCxnSpPr/>
              <p:nvPr/>
            </p:nvCxnSpPr>
            <p:spPr>
              <a:xfrm>
                <a:off x="1524000" y="154953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463C23-36DD-4023-ADD4-F2948FA57E6A}"/>
                  </a:ext>
                </a:extLst>
              </p:cNvPr>
              <p:cNvCxnSpPr/>
              <p:nvPr/>
            </p:nvCxnSpPr>
            <p:spPr>
              <a:xfrm>
                <a:off x="9144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631CCF-D5E1-4B1F-9038-A1ADE778E3F0}"/>
                  </a:ext>
                </a:extLst>
              </p:cNvPr>
              <p:cNvCxnSpPr/>
              <p:nvPr/>
            </p:nvCxnSpPr>
            <p:spPr>
              <a:xfrm>
                <a:off x="21336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BEA0B1D-D89E-4420-9148-585FA2EC0C2B}"/>
                </a:ext>
              </a:extLst>
            </p:cNvPr>
            <p:cNvGrpSpPr/>
            <p:nvPr/>
          </p:nvGrpSpPr>
          <p:grpSpPr>
            <a:xfrm>
              <a:off x="4583832" y="2807804"/>
              <a:ext cx="1189047" cy="549188"/>
              <a:chOff x="4412146" y="3338204"/>
              <a:chExt cx="2663105" cy="832297"/>
            </a:xfrm>
          </p:grpSpPr>
          <p:sp>
            <p:nvSpPr>
              <p:cNvPr id="26" name="Freeform 36">
                <a:extLst>
                  <a:ext uri="{FF2B5EF4-FFF2-40B4-BE49-F238E27FC236}">
                    <a16:creationId xmlns:a16="http://schemas.microsoft.com/office/drawing/2014/main" id="{01EBAFC3-ABAB-4812-A3EC-5D9794097F15}"/>
                  </a:ext>
                </a:extLst>
              </p:cNvPr>
              <p:cNvSpPr/>
              <p:nvPr/>
            </p:nvSpPr>
            <p:spPr>
              <a:xfrm>
                <a:off x="5238997" y="3338204"/>
                <a:ext cx="1009403" cy="601189"/>
              </a:xfrm>
              <a:custGeom>
                <a:avLst/>
                <a:gdLst>
                  <a:gd name="connsiteX0" fmla="*/ 0 w 1009403"/>
                  <a:gd name="connsiteY0" fmla="*/ 801585 h 801585"/>
                  <a:gd name="connsiteX1" fmla="*/ 534390 w 1009403"/>
                  <a:gd name="connsiteY1" fmla="*/ 5938 h 801585"/>
                  <a:gd name="connsiteX2" fmla="*/ 1009403 w 1009403"/>
                  <a:gd name="connsiteY2" fmla="*/ 765959 h 801585"/>
                </a:gdLst>
                <a:ahLst/>
                <a:cxnLst>
                  <a:cxn ang="0">
                    <a:pos x="connsiteX0" y="connsiteY0"/>
                  </a:cxn>
                  <a:cxn ang="0">
                    <a:pos x="connsiteX1" y="connsiteY1"/>
                  </a:cxn>
                  <a:cxn ang="0">
                    <a:pos x="connsiteX2" y="connsiteY2"/>
                  </a:cxn>
                </a:cxnLst>
                <a:rect l="l" t="t" r="r" b="b"/>
                <a:pathLst>
                  <a:path w="1009403" h="801585">
                    <a:moveTo>
                      <a:pt x="0" y="801585"/>
                    </a:moveTo>
                    <a:cubicBezTo>
                      <a:pt x="183078" y="406730"/>
                      <a:pt x="366156" y="11876"/>
                      <a:pt x="534390" y="5938"/>
                    </a:cubicBezTo>
                    <a:cubicBezTo>
                      <a:pt x="702624" y="0"/>
                      <a:pt x="856013" y="382979"/>
                      <a:pt x="1009403" y="765959"/>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Shape 26">
                <a:extLst>
                  <a:ext uri="{FF2B5EF4-FFF2-40B4-BE49-F238E27FC236}">
                    <a16:creationId xmlns:a16="http://schemas.microsoft.com/office/drawing/2014/main" id="{6067D7E7-96CD-4494-8E44-ECF38C777B89}"/>
                  </a:ext>
                </a:extLst>
              </p:cNvPr>
              <p:cNvSpPr/>
              <p:nvPr/>
            </p:nvSpPr>
            <p:spPr>
              <a:xfrm>
                <a:off x="4412146" y="3939392"/>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Shape 27">
                <a:extLst>
                  <a:ext uri="{FF2B5EF4-FFF2-40B4-BE49-F238E27FC236}">
                    <a16:creationId xmlns:a16="http://schemas.microsoft.com/office/drawing/2014/main" id="{2F8BA48C-D507-40A6-BADE-F32BED18887D}"/>
                  </a:ext>
                </a:extLst>
              </p:cNvPr>
              <p:cNvSpPr/>
              <p:nvPr/>
            </p:nvSpPr>
            <p:spPr>
              <a:xfrm flipH="1">
                <a:off x="6248400" y="3905687"/>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9" name="Group 28">
              <a:extLst>
                <a:ext uri="{FF2B5EF4-FFF2-40B4-BE49-F238E27FC236}">
                  <a16:creationId xmlns:a16="http://schemas.microsoft.com/office/drawing/2014/main" id="{DB7D1C27-1773-4EFD-8777-DB48656846D9}"/>
                </a:ext>
              </a:extLst>
            </p:cNvPr>
            <p:cNvGrpSpPr/>
            <p:nvPr/>
          </p:nvGrpSpPr>
          <p:grpSpPr>
            <a:xfrm>
              <a:off x="4690929" y="3599892"/>
              <a:ext cx="1189047" cy="549188"/>
              <a:chOff x="4412146" y="3338204"/>
              <a:chExt cx="2663105" cy="832297"/>
            </a:xfrm>
          </p:grpSpPr>
          <p:sp>
            <p:nvSpPr>
              <p:cNvPr id="30" name="Freeform 36">
                <a:extLst>
                  <a:ext uri="{FF2B5EF4-FFF2-40B4-BE49-F238E27FC236}">
                    <a16:creationId xmlns:a16="http://schemas.microsoft.com/office/drawing/2014/main" id="{B44875EA-8B8A-4A89-B8F0-2CBB26C8D64D}"/>
                  </a:ext>
                </a:extLst>
              </p:cNvPr>
              <p:cNvSpPr/>
              <p:nvPr/>
            </p:nvSpPr>
            <p:spPr>
              <a:xfrm>
                <a:off x="5238997" y="3338204"/>
                <a:ext cx="1009403" cy="601189"/>
              </a:xfrm>
              <a:custGeom>
                <a:avLst/>
                <a:gdLst>
                  <a:gd name="connsiteX0" fmla="*/ 0 w 1009403"/>
                  <a:gd name="connsiteY0" fmla="*/ 801585 h 801585"/>
                  <a:gd name="connsiteX1" fmla="*/ 534390 w 1009403"/>
                  <a:gd name="connsiteY1" fmla="*/ 5938 h 801585"/>
                  <a:gd name="connsiteX2" fmla="*/ 1009403 w 1009403"/>
                  <a:gd name="connsiteY2" fmla="*/ 765959 h 801585"/>
                </a:gdLst>
                <a:ahLst/>
                <a:cxnLst>
                  <a:cxn ang="0">
                    <a:pos x="connsiteX0" y="connsiteY0"/>
                  </a:cxn>
                  <a:cxn ang="0">
                    <a:pos x="connsiteX1" y="connsiteY1"/>
                  </a:cxn>
                  <a:cxn ang="0">
                    <a:pos x="connsiteX2" y="connsiteY2"/>
                  </a:cxn>
                </a:cxnLst>
                <a:rect l="l" t="t" r="r" b="b"/>
                <a:pathLst>
                  <a:path w="1009403" h="801585">
                    <a:moveTo>
                      <a:pt x="0" y="801585"/>
                    </a:moveTo>
                    <a:cubicBezTo>
                      <a:pt x="183078" y="406730"/>
                      <a:pt x="366156" y="11876"/>
                      <a:pt x="534390" y="5938"/>
                    </a:cubicBezTo>
                    <a:cubicBezTo>
                      <a:pt x="702624" y="0"/>
                      <a:pt x="856013" y="382979"/>
                      <a:pt x="1009403" y="765959"/>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Shape 30">
                <a:extLst>
                  <a:ext uri="{FF2B5EF4-FFF2-40B4-BE49-F238E27FC236}">
                    <a16:creationId xmlns:a16="http://schemas.microsoft.com/office/drawing/2014/main" id="{F2F9FFD8-8FE6-4722-A4B7-957940ACC2FB}"/>
                  </a:ext>
                </a:extLst>
              </p:cNvPr>
              <p:cNvSpPr/>
              <p:nvPr/>
            </p:nvSpPr>
            <p:spPr>
              <a:xfrm>
                <a:off x="4412146" y="3939392"/>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Shape 31">
                <a:extLst>
                  <a:ext uri="{FF2B5EF4-FFF2-40B4-BE49-F238E27FC236}">
                    <a16:creationId xmlns:a16="http://schemas.microsoft.com/office/drawing/2014/main" id="{1D062570-9199-48CD-A896-66325209ADF5}"/>
                  </a:ext>
                </a:extLst>
              </p:cNvPr>
              <p:cNvSpPr/>
              <p:nvPr/>
            </p:nvSpPr>
            <p:spPr>
              <a:xfrm flipH="1">
                <a:off x="6248400" y="3905687"/>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3" name="Straight Connector 32">
              <a:extLst>
                <a:ext uri="{FF2B5EF4-FFF2-40B4-BE49-F238E27FC236}">
                  <a16:creationId xmlns:a16="http://schemas.microsoft.com/office/drawing/2014/main" id="{35EF2ECF-AD2F-4E3F-8D9D-3B0BD354E37B}"/>
                </a:ext>
              </a:extLst>
            </p:cNvPr>
            <p:cNvCxnSpPr/>
            <p:nvPr/>
          </p:nvCxnSpPr>
          <p:spPr>
            <a:xfrm>
              <a:off x="551384" y="1916832"/>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9DEBB30-9691-4FBA-B43A-E8480C284E78}"/>
                </a:ext>
              </a:extLst>
            </p:cNvPr>
            <p:cNvCxnSpPr/>
            <p:nvPr/>
          </p:nvCxnSpPr>
          <p:spPr>
            <a:xfrm>
              <a:off x="5159896" y="1916832"/>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562F0E-FCA8-4F55-830F-CC746CDA12B5}"/>
                </a:ext>
              </a:extLst>
            </p:cNvPr>
            <p:cNvCxnSpPr/>
            <p:nvPr/>
          </p:nvCxnSpPr>
          <p:spPr>
            <a:xfrm>
              <a:off x="5312296" y="1916832"/>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223EBF7-E3F8-47F3-8647-40133D50B9BF}"/>
                </a:ext>
              </a:extLst>
            </p:cNvPr>
            <p:cNvCxnSpPr/>
            <p:nvPr/>
          </p:nvCxnSpPr>
          <p:spPr>
            <a:xfrm>
              <a:off x="4659890" y="4797152"/>
              <a:ext cx="500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F206EDA-0240-4C2D-A7C0-E75903AB87FF}"/>
                </a:ext>
              </a:extLst>
            </p:cNvPr>
            <p:cNvCxnSpPr>
              <a:cxnSpLocks/>
            </p:cNvCxnSpPr>
            <p:nvPr/>
          </p:nvCxnSpPr>
          <p:spPr>
            <a:xfrm flipH="1">
              <a:off x="5307962" y="4797152"/>
              <a:ext cx="500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E585BF4-04C7-47C0-B6AE-0A66BF6FD52A}"/>
                </a:ext>
              </a:extLst>
            </p:cNvPr>
            <p:cNvCxnSpPr>
              <a:cxnSpLocks/>
            </p:cNvCxnSpPr>
            <p:nvPr/>
          </p:nvCxnSpPr>
          <p:spPr>
            <a:xfrm>
              <a:off x="191344" y="479715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108A87A-A711-42D8-8052-1123E16E097B}"/>
                </a:ext>
              </a:extLst>
            </p:cNvPr>
            <p:cNvCxnSpPr>
              <a:cxnSpLocks/>
            </p:cNvCxnSpPr>
            <p:nvPr/>
          </p:nvCxnSpPr>
          <p:spPr>
            <a:xfrm flipH="1">
              <a:off x="678384" y="479715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7DEFCEB-BF71-48EE-8628-B888241CE759}"/>
                </a:ext>
              </a:extLst>
            </p:cNvPr>
            <p:cNvCxnSpPr>
              <a:cxnSpLocks/>
            </p:cNvCxnSpPr>
            <p:nvPr/>
          </p:nvCxnSpPr>
          <p:spPr>
            <a:xfrm flipH="1">
              <a:off x="2340459" y="3501008"/>
              <a:ext cx="7312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259AF8F-58B4-4FAE-8E5C-F7C61CB43EE0}"/>
                </a:ext>
              </a:extLst>
            </p:cNvPr>
            <p:cNvCxnSpPr/>
            <p:nvPr/>
          </p:nvCxnSpPr>
          <p:spPr>
            <a:xfrm>
              <a:off x="678384" y="1929532"/>
              <a:ext cx="0" cy="302433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8AB852AD-991A-4316-9B5E-9BF4AC5DC278}"/>
              </a:ext>
            </a:extLst>
          </p:cNvPr>
          <p:cNvGrpSpPr/>
          <p:nvPr/>
        </p:nvGrpSpPr>
        <p:grpSpPr>
          <a:xfrm>
            <a:off x="191344" y="1916832"/>
            <a:ext cx="5741640" cy="3024336"/>
            <a:chOff x="191344" y="1916832"/>
            <a:chExt cx="5741640" cy="3024336"/>
          </a:xfrm>
        </p:grpSpPr>
        <p:sp>
          <p:nvSpPr>
            <p:cNvPr id="47" name="Rectangle 46">
              <a:extLst>
                <a:ext uri="{FF2B5EF4-FFF2-40B4-BE49-F238E27FC236}">
                  <a16:creationId xmlns:a16="http://schemas.microsoft.com/office/drawing/2014/main" id="{E47E47EF-715E-4C37-BD11-943C70C62026}"/>
                </a:ext>
              </a:extLst>
            </p:cNvPr>
            <p:cNvSpPr/>
            <p:nvPr/>
          </p:nvSpPr>
          <p:spPr>
            <a:xfrm>
              <a:off x="1127448" y="2708920"/>
              <a:ext cx="4320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Tx</a:t>
              </a:r>
            </a:p>
          </p:txBody>
        </p:sp>
        <p:cxnSp>
          <p:nvCxnSpPr>
            <p:cNvPr id="48" name="Straight Arrow Connector 47">
              <a:extLst>
                <a:ext uri="{FF2B5EF4-FFF2-40B4-BE49-F238E27FC236}">
                  <a16:creationId xmlns:a16="http://schemas.microsoft.com/office/drawing/2014/main" id="{8CE3EBFC-795C-48D7-99D7-2D1B77196333}"/>
                </a:ext>
              </a:extLst>
            </p:cNvPr>
            <p:cNvCxnSpPr>
              <a:cxnSpLocks/>
              <a:stCxn id="47" idx="3"/>
            </p:cNvCxnSpPr>
            <p:nvPr/>
          </p:nvCxnSpPr>
          <p:spPr>
            <a:xfrm>
              <a:off x="1559496" y="3068960"/>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rapezoid 48">
              <a:extLst>
                <a:ext uri="{FF2B5EF4-FFF2-40B4-BE49-F238E27FC236}">
                  <a16:creationId xmlns:a16="http://schemas.microsoft.com/office/drawing/2014/main" id="{ACED8CD3-1437-4DB4-8538-EEFE1DB696D8}"/>
                </a:ext>
              </a:extLst>
            </p:cNvPr>
            <p:cNvSpPr/>
            <p:nvPr/>
          </p:nvSpPr>
          <p:spPr>
            <a:xfrm rot="5400000">
              <a:off x="1368897" y="3418419"/>
              <a:ext cx="1685326" cy="28004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Can 23">
              <a:extLst>
                <a:ext uri="{FF2B5EF4-FFF2-40B4-BE49-F238E27FC236}">
                  <a16:creationId xmlns:a16="http://schemas.microsoft.com/office/drawing/2014/main" id="{1AF2BEDD-E245-4A59-BF25-449380329512}"/>
                </a:ext>
              </a:extLst>
            </p:cNvPr>
            <p:cNvSpPr/>
            <p:nvPr/>
          </p:nvSpPr>
          <p:spPr>
            <a:xfrm rot="16200000">
              <a:off x="3481450" y="2858058"/>
              <a:ext cx="342900" cy="1231032"/>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err="1">
                  <a:solidFill>
                    <a:schemeClr val="tx1"/>
                  </a:solidFill>
                </a:rPr>
                <a:t>Fibre</a:t>
              </a:r>
              <a:endParaRPr lang="en-US" dirty="0">
                <a:solidFill>
                  <a:schemeClr val="tx1"/>
                </a:solidFill>
              </a:endParaRPr>
            </a:p>
          </p:txBody>
        </p:sp>
        <p:cxnSp>
          <p:nvCxnSpPr>
            <p:cNvPr id="51" name="Straight Arrow Connector 50">
              <a:extLst>
                <a:ext uri="{FF2B5EF4-FFF2-40B4-BE49-F238E27FC236}">
                  <a16:creationId xmlns:a16="http://schemas.microsoft.com/office/drawing/2014/main" id="{A41B4CC3-F0A7-4DB3-962C-F874090714B8}"/>
                </a:ext>
              </a:extLst>
            </p:cNvPr>
            <p:cNvCxnSpPr/>
            <p:nvPr/>
          </p:nvCxnSpPr>
          <p:spPr>
            <a:xfrm>
              <a:off x="2656384" y="3416424"/>
              <a:ext cx="381000" cy="57150"/>
            </a:xfrm>
            <a:prstGeom prst="straightConnector1">
              <a:avLst/>
            </a:prstGeom>
            <a:ln>
              <a:solidFill>
                <a:schemeClr val="accent1">
                  <a:shade val="95000"/>
                  <a:satMod val="105000"/>
                  <a:alpha val="11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9EB9740-2A7F-4638-93A1-D5264FDCD6EA}"/>
                </a:ext>
              </a:extLst>
            </p:cNvPr>
            <p:cNvCxnSpPr>
              <a:cxnSpLocks/>
              <a:stCxn id="50" idx="3"/>
            </p:cNvCxnSpPr>
            <p:nvPr/>
          </p:nvCxnSpPr>
          <p:spPr>
            <a:xfrm>
              <a:off x="4268416" y="3473574"/>
              <a:ext cx="166456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5AE52EF-38A3-45CB-95F1-64C08769D6C0}"/>
                </a:ext>
              </a:extLst>
            </p:cNvPr>
            <p:cNvCxnSpPr>
              <a:cxnSpLocks/>
            </p:cNvCxnSpPr>
            <p:nvPr/>
          </p:nvCxnSpPr>
          <p:spPr>
            <a:xfrm>
              <a:off x="2351584" y="3473573"/>
              <a:ext cx="7312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E924B571-4ACC-44C7-B6C2-260D4FC17B62}"/>
                </a:ext>
              </a:extLst>
            </p:cNvPr>
            <p:cNvSpPr/>
            <p:nvPr/>
          </p:nvSpPr>
          <p:spPr>
            <a:xfrm>
              <a:off x="1127448" y="3645024"/>
              <a:ext cx="4320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Tx</a:t>
              </a:r>
            </a:p>
          </p:txBody>
        </p:sp>
        <p:cxnSp>
          <p:nvCxnSpPr>
            <p:cNvPr id="55" name="Straight Arrow Connector 54">
              <a:extLst>
                <a:ext uri="{FF2B5EF4-FFF2-40B4-BE49-F238E27FC236}">
                  <a16:creationId xmlns:a16="http://schemas.microsoft.com/office/drawing/2014/main" id="{F5DFEFEE-65CD-4FF2-B626-505BACBC796E}"/>
                </a:ext>
              </a:extLst>
            </p:cNvPr>
            <p:cNvCxnSpPr>
              <a:cxnSpLocks/>
              <a:stCxn id="54" idx="3"/>
            </p:cNvCxnSpPr>
            <p:nvPr/>
          </p:nvCxnSpPr>
          <p:spPr>
            <a:xfrm>
              <a:off x="1559496" y="4005064"/>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B367E0AA-0701-4AE5-8028-FE61E099D725}"/>
                </a:ext>
              </a:extLst>
            </p:cNvPr>
            <p:cNvGrpSpPr/>
            <p:nvPr/>
          </p:nvGrpSpPr>
          <p:grpSpPr>
            <a:xfrm>
              <a:off x="335360" y="2770634"/>
              <a:ext cx="645096" cy="514350"/>
              <a:chOff x="914400" y="1549534"/>
              <a:chExt cx="1828800" cy="514350"/>
            </a:xfrm>
          </p:grpSpPr>
          <p:cxnSp>
            <p:nvCxnSpPr>
              <p:cNvPr id="78" name="Straight Connector 77">
                <a:extLst>
                  <a:ext uri="{FF2B5EF4-FFF2-40B4-BE49-F238E27FC236}">
                    <a16:creationId xmlns:a16="http://schemas.microsoft.com/office/drawing/2014/main" id="{05A77412-FB36-4005-A7D4-BFEEC87D088B}"/>
                  </a:ext>
                </a:extLst>
              </p:cNvPr>
              <p:cNvCxnSpPr/>
              <p:nvPr/>
            </p:nvCxnSpPr>
            <p:spPr>
              <a:xfrm flipV="1">
                <a:off x="15240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2EBC859-5B27-4DBB-BCF9-EEA3F686DBEE}"/>
                  </a:ext>
                </a:extLst>
              </p:cNvPr>
              <p:cNvCxnSpPr/>
              <p:nvPr/>
            </p:nvCxnSpPr>
            <p:spPr>
              <a:xfrm flipV="1">
                <a:off x="21336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2284BE5-BB60-45FB-B852-32F19AFD55C1}"/>
                  </a:ext>
                </a:extLst>
              </p:cNvPr>
              <p:cNvCxnSpPr/>
              <p:nvPr/>
            </p:nvCxnSpPr>
            <p:spPr>
              <a:xfrm>
                <a:off x="1524000" y="154953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2948B5F-02D8-4FE8-99C7-4CDAC1DEE578}"/>
                  </a:ext>
                </a:extLst>
              </p:cNvPr>
              <p:cNvCxnSpPr/>
              <p:nvPr/>
            </p:nvCxnSpPr>
            <p:spPr>
              <a:xfrm>
                <a:off x="9144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E6CF372-1DA3-4086-85B0-717F9265831D}"/>
                  </a:ext>
                </a:extLst>
              </p:cNvPr>
              <p:cNvCxnSpPr/>
              <p:nvPr/>
            </p:nvCxnSpPr>
            <p:spPr>
              <a:xfrm>
                <a:off x="21336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6F83AC7C-04D6-4B47-A8F8-4A92F5A1AE19}"/>
                </a:ext>
              </a:extLst>
            </p:cNvPr>
            <p:cNvGrpSpPr/>
            <p:nvPr/>
          </p:nvGrpSpPr>
          <p:grpSpPr>
            <a:xfrm>
              <a:off x="335360" y="3706738"/>
              <a:ext cx="645096" cy="514350"/>
              <a:chOff x="914400" y="1549534"/>
              <a:chExt cx="1828800" cy="514350"/>
            </a:xfrm>
          </p:grpSpPr>
          <p:cxnSp>
            <p:nvCxnSpPr>
              <p:cNvPr id="73" name="Straight Connector 72">
                <a:extLst>
                  <a:ext uri="{FF2B5EF4-FFF2-40B4-BE49-F238E27FC236}">
                    <a16:creationId xmlns:a16="http://schemas.microsoft.com/office/drawing/2014/main" id="{C3EA6CAF-E0AC-407E-8BED-6CBD100E3B45}"/>
                  </a:ext>
                </a:extLst>
              </p:cNvPr>
              <p:cNvCxnSpPr/>
              <p:nvPr/>
            </p:nvCxnSpPr>
            <p:spPr>
              <a:xfrm flipV="1">
                <a:off x="15240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34F0830-BF93-4731-BF27-8B9F34FD95F2}"/>
                  </a:ext>
                </a:extLst>
              </p:cNvPr>
              <p:cNvCxnSpPr/>
              <p:nvPr/>
            </p:nvCxnSpPr>
            <p:spPr>
              <a:xfrm flipV="1">
                <a:off x="2133600" y="1549534"/>
                <a:ext cx="0" cy="5143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EF0FA05-9D34-46E0-8930-06D30A0D1C56}"/>
                  </a:ext>
                </a:extLst>
              </p:cNvPr>
              <p:cNvCxnSpPr/>
              <p:nvPr/>
            </p:nvCxnSpPr>
            <p:spPr>
              <a:xfrm>
                <a:off x="1524000" y="154953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81EE029-7CAB-41DA-AD6A-E7B4B6FF1AAF}"/>
                  </a:ext>
                </a:extLst>
              </p:cNvPr>
              <p:cNvCxnSpPr/>
              <p:nvPr/>
            </p:nvCxnSpPr>
            <p:spPr>
              <a:xfrm>
                <a:off x="9144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D509548-223B-4201-A42B-0739C6D78AE5}"/>
                  </a:ext>
                </a:extLst>
              </p:cNvPr>
              <p:cNvCxnSpPr/>
              <p:nvPr/>
            </p:nvCxnSpPr>
            <p:spPr>
              <a:xfrm>
                <a:off x="2133600" y="2063884"/>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DC8876D4-63D4-426F-A8C7-0F5B26AD4744}"/>
                </a:ext>
              </a:extLst>
            </p:cNvPr>
            <p:cNvGrpSpPr/>
            <p:nvPr/>
          </p:nvGrpSpPr>
          <p:grpSpPr>
            <a:xfrm>
              <a:off x="4583832" y="2807804"/>
              <a:ext cx="1189047" cy="549188"/>
              <a:chOff x="4412146" y="3338204"/>
              <a:chExt cx="2663105" cy="832297"/>
            </a:xfrm>
          </p:grpSpPr>
          <p:sp>
            <p:nvSpPr>
              <p:cNvPr id="70" name="Freeform 36">
                <a:extLst>
                  <a:ext uri="{FF2B5EF4-FFF2-40B4-BE49-F238E27FC236}">
                    <a16:creationId xmlns:a16="http://schemas.microsoft.com/office/drawing/2014/main" id="{BC2E0875-531E-4858-BA79-E2989BA49747}"/>
                  </a:ext>
                </a:extLst>
              </p:cNvPr>
              <p:cNvSpPr/>
              <p:nvPr/>
            </p:nvSpPr>
            <p:spPr>
              <a:xfrm>
                <a:off x="5238997" y="3338204"/>
                <a:ext cx="1009403" cy="601189"/>
              </a:xfrm>
              <a:custGeom>
                <a:avLst/>
                <a:gdLst>
                  <a:gd name="connsiteX0" fmla="*/ 0 w 1009403"/>
                  <a:gd name="connsiteY0" fmla="*/ 801585 h 801585"/>
                  <a:gd name="connsiteX1" fmla="*/ 534390 w 1009403"/>
                  <a:gd name="connsiteY1" fmla="*/ 5938 h 801585"/>
                  <a:gd name="connsiteX2" fmla="*/ 1009403 w 1009403"/>
                  <a:gd name="connsiteY2" fmla="*/ 765959 h 801585"/>
                </a:gdLst>
                <a:ahLst/>
                <a:cxnLst>
                  <a:cxn ang="0">
                    <a:pos x="connsiteX0" y="connsiteY0"/>
                  </a:cxn>
                  <a:cxn ang="0">
                    <a:pos x="connsiteX1" y="connsiteY1"/>
                  </a:cxn>
                  <a:cxn ang="0">
                    <a:pos x="connsiteX2" y="connsiteY2"/>
                  </a:cxn>
                </a:cxnLst>
                <a:rect l="l" t="t" r="r" b="b"/>
                <a:pathLst>
                  <a:path w="1009403" h="801585">
                    <a:moveTo>
                      <a:pt x="0" y="801585"/>
                    </a:moveTo>
                    <a:cubicBezTo>
                      <a:pt x="183078" y="406730"/>
                      <a:pt x="366156" y="11876"/>
                      <a:pt x="534390" y="5938"/>
                    </a:cubicBezTo>
                    <a:cubicBezTo>
                      <a:pt x="702624" y="0"/>
                      <a:pt x="856013" y="382979"/>
                      <a:pt x="1009403" y="765959"/>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Shape 70">
                <a:extLst>
                  <a:ext uri="{FF2B5EF4-FFF2-40B4-BE49-F238E27FC236}">
                    <a16:creationId xmlns:a16="http://schemas.microsoft.com/office/drawing/2014/main" id="{0D7B5329-A02F-4141-8C98-7B6546F42389}"/>
                  </a:ext>
                </a:extLst>
              </p:cNvPr>
              <p:cNvSpPr/>
              <p:nvPr/>
            </p:nvSpPr>
            <p:spPr>
              <a:xfrm>
                <a:off x="4412146" y="3939392"/>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Freeform: Shape 71">
                <a:extLst>
                  <a:ext uri="{FF2B5EF4-FFF2-40B4-BE49-F238E27FC236}">
                    <a16:creationId xmlns:a16="http://schemas.microsoft.com/office/drawing/2014/main" id="{7C778BC4-A0CF-4BF8-9A86-1AA22D672720}"/>
                  </a:ext>
                </a:extLst>
              </p:cNvPr>
              <p:cNvSpPr/>
              <p:nvPr/>
            </p:nvSpPr>
            <p:spPr>
              <a:xfrm flipH="1">
                <a:off x="6248400" y="3905687"/>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9" name="Group 58">
              <a:extLst>
                <a:ext uri="{FF2B5EF4-FFF2-40B4-BE49-F238E27FC236}">
                  <a16:creationId xmlns:a16="http://schemas.microsoft.com/office/drawing/2014/main" id="{01A97BF6-7A39-47FF-ABC7-BC711C68D425}"/>
                </a:ext>
              </a:extLst>
            </p:cNvPr>
            <p:cNvGrpSpPr/>
            <p:nvPr/>
          </p:nvGrpSpPr>
          <p:grpSpPr>
            <a:xfrm>
              <a:off x="4690929" y="3599892"/>
              <a:ext cx="1189047" cy="549188"/>
              <a:chOff x="4412146" y="3338204"/>
              <a:chExt cx="2663105" cy="832297"/>
            </a:xfrm>
          </p:grpSpPr>
          <p:sp>
            <p:nvSpPr>
              <p:cNvPr id="67" name="Freeform 36">
                <a:extLst>
                  <a:ext uri="{FF2B5EF4-FFF2-40B4-BE49-F238E27FC236}">
                    <a16:creationId xmlns:a16="http://schemas.microsoft.com/office/drawing/2014/main" id="{D399DBD9-1F42-4A3C-BF32-7124F43E4E56}"/>
                  </a:ext>
                </a:extLst>
              </p:cNvPr>
              <p:cNvSpPr/>
              <p:nvPr/>
            </p:nvSpPr>
            <p:spPr>
              <a:xfrm>
                <a:off x="5238997" y="3338204"/>
                <a:ext cx="1009403" cy="601189"/>
              </a:xfrm>
              <a:custGeom>
                <a:avLst/>
                <a:gdLst>
                  <a:gd name="connsiteX0" fmla="*/ 0 w 1009403"/>
                  <a:gd name="connsiteY0" fmla="*/ 801585 h 801585"/>
                  <a:gd name="connsiteX1" fmla="*/ 534390 w 1009403"/>
                  <a:gd name="connsiteY1" fmla="*/ 5938 h 801585"/>
                  <a:gd name="connsiteX2" fmla="*/ 1009403 w 1009403"/>
                  <a:gd name="connsiteY2" fmla="*/ 765959 h 801585"/>
                </a:gdLst>
                <a:ahLst/>
                <a:cxnLst>
                  <a:cxn ang="0">
                    <a:pos x="connsiteX0" y="connsiteY0"/>
                  </a:cxn>
                  <a:cxn ang="0">
                    <a:pos x="connsiteX1" y="connsiteY1"/>
                  </a:cxn>
                  <a:cxn ang="0">
                    <a:pos x="connsiteX2" y="connsiteY2"/>
                  </a:cxn>
                </a:cxnLst>
                <a:rect l="l" t="t" r="r" b="b"/>
                <a:pathLst>
                  <a:path w="1009403" h="801585">
                    <a:moveTo>
                      <a:pt x="0" y="801585"/>
                    </a:moveTo>
                    <a:cubicBezTo>
                      <a:pt x="183078" y="406730"/>
                      <a:pt x="366156" y="11876"/>
                      <a:pt x="534390" y="5938"/>
                    </a:cubicBezTo>
                    <a:cubicBezTo>
                      <a:pt x="702624" y="0"/>
                      <a:pt x="856013" y="382979"/>
                      <a:pt x="1009403" y="765959"/>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Shape 67">
                <a:extLst>
                  <a:ext uri="{FF2B5EF4-FFF2-40B4-BE49-F238E27FC236}">
                    <a16:creationId xmlns:a16="http://schemas.microsoft.com/office/drawing/2014/main" id="{4913BE36-9D55-45E7-9704-62D5256377A9}"/>
                  </a:ext>
                </a:extLst>
              </p:cNvPr>
              <p:cNvSpPr/>
              <p:nvPr/>
            </p:nvSpPr>
            <p:spPr>
              <a:xfrm>
                <a:off x="4412146" y="3939392"/>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Freeform: Shape 68">
                <a:extLst>
                  <a:ext uri="{FF2B5EF4-FFF2-40B4-BE49-F238E27FC236}">
                    <a16:creationId xmlns:a16="http://schemas.microsoft.com/office/drawing/2014/main" id="{E2DB42CF-1EB9-4814-9BB2-467584F31861}"/>
                  </a:ext>
                </a:extLst>
              </p:cNvPr>
              <p:cNvSpPr/>
              <p:nvPr/>
            </p:nvSpPr>
            <p:spPr>
              <a:xfrm flipH="1">
                <a:off x="6248400" y="3905687"/>
                <a:ext cx="826851" cy="231109"/>
              </a:xfrm>
              <a:custGeom>
                <a:avLst/>
                <a:gdLst>
                  <a:gd name="connsiteX0" fmla="*/ 826851 w 826851"/>
                  <a:gd name="connsiteY0" fmla="*/ 0 h 247168"/>
                  <a:gd name="connsiteX1" fmla="*/ 612843 w 826851"/>
                  <a:gd name="connsiteY1" fmla="*/ 214009 h 247168"/>
                  <a:gd name="connsiteX2" fmla="*/ 0 w 826851"/>
                  <a:gd name="connsiteY2" fmla="*/ 243192 h 247168"/>
                </a:gdLst>
                <a:ahLst/>
                <a:cxnLst>
                  <a:cxn ang="0">
                    <a:pos x="connsiteX0" y="connsiteY0"/>
                  </a:cxn>
                  <a:cxn ang="0">
                    <a:pos x="connsiteX1" y="connsiteY1"/>
                  </a:cxn>
                  <a:cxn ang="0">
                    <a:pos x="connsiteX2" y="connsiteY2"/>
                  </a:cxn>
                </a:cxnLst>
                <a:rect l="l" t="t" r="r" b="b"/>
                <a:pathLst>
                  <a:path w="826851" h="247168">
                    <a:moveTo>
                      <a:pt x="826851" y="0"/>
                    </a:moveTo>
                    <a:cubicBezTo>
                      <a:pt x="788751" y="86738"/>
                      <a:pt x="750652" y="173477"/>
                      <a:pt x="612843" y="214009"/>
                    </a:cubicBezTo>
                    <a:cubicBezTo>
                      <a:pt x="475034" y="254541"/>
                      <a:pt x="237517" y="248866"/>
                      <a:pt x="0" y="243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60" name="Straight Connector 59">
              <a:extLst>
                <a:ext uri="{FF2B5EF4-FFF2-40B4-BE49-F238E27FC236}">
                  <a16:creationId xmlns:a16="http://schemas.microsoft.com/office/drawing/2014/main" id="{7B6C87A0-D3C8-472E-8FB2-BF623C0FFEEA}"/>
                </a:ext>
              </a:extLst>
            </p:cNvPr>
            <p:cNvCxnSpPr/>
            <p:nvPr/>
          </p:nvCxnSpPr>
          <p:spPr>
            <a:xfrm>
              <a:off x="551384" y="1916832"/>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293A635-D6DC-4FA8-8D60-0AD50E4A14A3}"/>
                </a:ext>
              </a:extLst>
            </p:cNvPr>
            <p:cNvCxnSpPr/>
            <p:nvPr/>
          </p:nvCxnSpPr>
          <p:spPr>
            <a:xfrm>
              <a:off x="5159896" y="1916832"/>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6029149-EABA-491E-AFA0-4EF0A1006A17}"/>
                </a:ext>
              </a:extLst>
            </p:cNvPr>
            <p:cNvCxnSpPr/>
            <p:nvPr/>
          </p:nvCxnSpPr>
          <p:spPr>
            <a:xfrm>
              <a:off x="5312296" y="1916832"/>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4BD2E28-6402-4165-A562-0F297E37A03A}"/>
                </a:ext>
              </a:extLst>
            </p:cNvPr>
            <p:cNvCxnSpPr/>
            <p:nvPr/>
          </p:nvCxnSpPr>
          <p:spPr>
            <a:xfrm>
              <a:off x="4659890" y="4797152"/>
              <a:ext cx="500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D68C74B-0373-4D07-9BC8-D0F7A468A6FF}"/>
                </a:ext>
              </a:extLst>
            </p:cNvPr>
            <p:cNvCxnSpPr>
              <a:cxnSpLocks/>
            </p:cNvCxnSpPr>
            <p:nvPr/>
          </p:nvCxnSpPr>
          <p:spPr>
            <a:xfrm flipH="1">
              <a:off x="5307962" y="4797152"/>
              <a:ext cx="500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60C8F0F-D86B-4475-9BE9-36F93E29C849}"/>
                </a:ext>
              </a:extLst>
            </p:cNvPr>
            <p:cNvCxnSpPr>
              <a:cxnSpLocks/>
            </p:cNvCxnSpPr>
            <p:nvPr/>
          </p:nvCxnSpPr>
          <p:spPr>
            <a:xfrm>
              <a:off x="191344" y="479715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B76C90A-A14B-43CC-A528-9DE0C309E607}"/>
                </a:ext>
              </a:extLst>
            </p:cNvPr>
            <p:cNvCxnSpPr>
              <a:cxnSpLocks/>
            </p:cNvCxnSpPr>
            <p:nvPr/>
          </p:nvCxnSpPr>
          <p:spPr>
            <a:xfrm flipH="1">
              <a:off x="551384" y="479715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A135C5C6-B2FA-479F-8EFA-DA39FE3EE0EC}"/>
              </a:ext>
            </a:extLst>
          </p:cNvPr>
          <p:cNvSpPr txBox="1"/>
          <p:nvPr/>
        </p:nvSpPr>
        <p:spPr>
          <a:xfrm>
            <a:off x="442876" y="1359001"/>
            <a:ext cx="4644990" cy="369332"/>
          </a:xfrm>
          <a:prstGeom prst="rect">
            <a:avLst/>
          </a:prstGeom>
          <a:noFill/>
        </p:spPr>
        <p:txBody>
          <a:bodyPr wrap="none" rtlCol="0">
            <a:spAutoFit/>
          </a:bodyPr>
          <a:lstStyle/>
          <a:p>
            <a:r>
              <a:rPr lang="en-CA" dirty="0"/>
              <a:t>Recall: asymmetry due to different wavelengths</a:t>
            </a:r>
          </a:p>
        </p:txBody>
      </p:sp>
    </p:spTree>
    <p:extLst>
      <p:ext uri="{BB962C8B-B14F-4D97-AF65-F5344CB8AC3E}">
        <p14:creationId xmlns:p14="http://schemas.microsoft.com/office/powerpoint/2010/main" val="15715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3"/>
                                        </p:tgtEl>
                                      </p:cBhvr>
                                    </p:animEffect>
                                    <p:set>
                                      <p:cBhvr>
                                        <p:cTn id="7" dur="1" fill="hold">
                                          <p:stCondLst>
                                            <p:cond delay="499"/>
                                          </p:stCondLst>
                                        </p:cTn>
                                        <p:tgtEl>
                                          <p:spTgt spid="8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ntr" presetSubtype="0" fill="hold"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6754-C488-4F98-87EC-D4AD0E8DFC1D}"/>
              </a:ext>
            </a:extLst>
          </p:cNvPr>
          <p:cNvSpPr>
            <a:spLocks noGrp="1"/>
          </p:cNvSpPr>
          <p:nvPr>
            <p:ph type="title"/>
          </p:nvPr>
        </p:nvSpPr>
        <p:spPr/>
        <p:txBody>
          <a:bodyPr>
            <a:normAutofit/>
          </a:bodyPr>
          <a:lstStyle/>
          <a:p>
            <a:r>
              <a:rPr lang="en-US" dirty="0"/>
              <a:t>Methods: Possible use of external switch</a:t>
            </a:r>
            <a:endParaRPr lang="en-CA" dirty="0"/>
          </a:p>
        </p:txBody>
      </p:sp>
      <p:sp>
        <p:nvSpPr>
          <p:cNvPr id="4" name="Date Placeholder 3">
            <a:extLst>
              <a:ext uri="{FF2B5EF4-FFF2-40B4-BE49-F238E27FC236}">
                <a16:creationId xmlns:a16="http://schemas.microsoft.com/office/drawing/2014/main" id="{D03BBDFC-E90A-4D4F-9639-DEB9D615492F}"/>
              </a:ext>
            </a:extLst>
          </p:cNvPr>
          <p:cNvSpPr>
            <a:spLocks noGrp="1"/>
          </p:cNvSpPr>
          <p:nvPr>
            <p:ph type="dt" sz="half" idx="10"/>
          </p:nvPr>
        </p:nvSpPr>
        <p:spPr/>
        <p:txBody>
          <a:bodyPr/>
          <a:lstStyle/>
          <a:p>
            <a:r>
              <a:rPr lang="en-US" altLang="zh-CN"/>
              <a:t>ISFT 2018</a:t>
            </a:r>
            <a:endParaRPr lang="zh-CN" altLang="en-US" dirty="0"/>
          </a:p>
        </p:txBody>
      </p:sp>
      <p:sp>
        <p:nvSpPr>
          <p:cNvPr id="5" name="Slide Number Placeholder 4">
            <a:extLst>
              <a:ext uri="{FF2B5EF4-FFF2-40B4-BE49-F238E27FC236}">
                <a16:creationId xmlns:a16="http://schemas.microsoft.com/office/drawing/2014/main" id="{F0006A04-B9E8-4780-964A-68E2D44E4127}"/>
              </a:ext>
            </a:extLst>
          </p:cNvPr>
          <p:cNvSpPr>
            <a:spLocks noGrp="1"/>
          </p:cNvSpPr>
          <p:nvPr>
            <p:ph type="sldNum" sz="quarter" idx="12"/>
          </p:nvPr>
        </p:nvSpPr>
        <p:spPr/>
        <p:txBody>
          <a:bodyPr/>
          <a:lstStyle/>
          <a:p>
            <a:fld id="{8F184B70-6C04-4661-B6D2-1E8A52942FD2}" type="slidenum">
              <a:rPr lang="zh-CN" altLang="en-US" smtClean="0"/>
              <a:t>19</a:t>
            </a:fld>
            <a:endParaRPr lang="zh-CN" altLang="en-US" dirty="0"/>
          </a:p>
        </p:txBody>
      </p:sp>
      <p:sp>
        <p:nvSpPr>
          <p:cNvPr id="6" name="Rectangle 5">
            <a:extLst>
              <a:ext uri="{FF2B5EF4-FFF2-40B4-BE49-F238E27FC236}">
                <a16:creationId xmlns:a16="http://schemas.microsoft.com/office/drawing/2014/main" id="{B6BCA58A-33DF-4016-8674-FE6FCAC1C701}"/>
              </a:ext>
            </a:extLst>
          </p:cNvPr>
          <p:cNvSpPr/>
          <p:nvPr/>
        </p:nvSpPr>
        <p:spPr>
          <a:xfrm>
            <a:off x="2169042" y="2222501"/>
            <a:ext cx="955158" cy="1059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7" name="Rectangle 6">
            <a:extLst>
              <a:ext uri="{FF2B5EF4-FFF2-40B4-BE49-F238E27FC236}">
                <a16:creationId xmlns:a16="http://schemas.microsoft.com/office/drawing/2014/main" id="{B2E5AF05-BEC8-4C66-BC20-10E2CAA3DA04}"/>
              </a:ext>
            </a:extLst>
          </p:cNvPr>
          <p:cNvSpPr/>
          <p:nvPr/>
        </p:nvSpPr>
        <p:spPr>
          <a:xfrm>
            <a:off x="8305800" y="2209586"/>
            <a:ext cx="955158" cy="1059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cxnSp>
        <p:nvCxnSpPr>
          <p:cNvPr id="8" name="Straight Arrow Connector 7">
            <a:extLst>
              <a:ext uri="{FF2B5EF4-FFF2-40B4-BE49-F238E27FC236}">
                <a16:creationId xmlns:a16="http://schemas.microsoft.com/office/drawing/2014/main" id="{B544E6BC-0C99-4CDA-A3C9-85B6A1FC5674}"/>
              </a:ext>
            </a:extLst>
          </p:cNvPr>
          <p:cNvCxnSpPr/>
          <p:nvPr/>
        </p:nvCxnSpPr>
        <p:spPr>
          <a:xfrm>
            <a:off x="4038601" y="2527300"/>
            <a:ext cx="3343053"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1217909-A112-4EBC-9B13-0B96D5895666}"/>
              </a:ext>
            </a:extLst>
          </p:cNvPr>
          <p:cNvSpPr/>
          <p:nvPr/>
        </p:nvSpPr>
        <p:spPr>
          <a:xfrm>
            <a:off x="5403112" y="2368442"/>
            <a:ext cx="341128" cy="158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3E74F1A-71FA-43BF-B482-FA4604AB41E0}"/>
              </a:ext>
            </a:extLst>
          </p:cNvPr>
          <p:cNvCxnSpPr/>
          <p:nvPr/>
        </p:nvCxnSpPr>
        <p:spPr>
          <a:xfrm flipH="1">
            <a:off x="4038601" y="3056825"/>
            <a:ext cx="3343053"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8FAE705-DEFD-4D09-B2B3-72A5C3C1B902}"/>
              </a:ext>
            </a:extLst>
          </p:cNvPr>
          <p:cNvSpPr/>
          <p:nvPr/>
        </p:nvSpPr>
        <p:spPr>
          <a:xfrm>
            <a:off x="5403112" y="2897968"/>
            <a:ext cx="341128" cy="158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A2B2E43-E21F-4FDA-B599-CDB2943112FB}"/>
              </a:ext>
            </a:extLst>
          </p:cNvPr>
          <p:cNvSpPr/>
          <p:nvPr/>
        </p:nvSpPr>
        <p:spPr>
          <a:xfrm>
            <a:off x="5539563" y="2897968"/>
            <a:ext cx="341128" cy="158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44AFCC23-CF40-4585-9A62-77E8EBDD9398}"/>
              </a:ext>
            </a:extLst>
          </p:cNvPr>
          <p:cNvSpPr/>
          <p:nvPr/>
        </p:nvSpPr>
        <p:spPr>
          <a:xfrm>
            <a:off x="4140939" y="2102577"/>
            <a:ext cx="3104264" cy="305580"/>
          </a:xfrm>
          <a:custGeom>
            <a:avLst/>
            <a:gdLst>
              <a:gd name="connsiteX0" fmla="*/ 0 w 3467100"/>
              <a:gd name="connsiteY0" fmla="*/ 439737 h 439737"/>
              <a:gd name="connsiteX1" fmla="*/ 1638300 w 3467100"/>
              <a:gd name="connsiteY1" fmla="*/ 1587 h 439737"/>
              <a:gd name="connsiteX2" fmla="*/ 3467100 w 3467100"/>
              <a:gd name="connsiteY2" fmla="*/ 430212 h 439737"/>
            </a:gdLst>
            <a:ahLst/>
            <a:cxnLst>
              <a:cxn ang="0">
                <a:pos x="connsiteX0" y="connsiteY0"/>
              </a:cxn>
              <a:cxn ang="0">
                <a:pos x="connsiteX1" y="connsiteY1"/>
              </a:cxn>
              <a:cxn ang="0">
                <a:pos x="connsiteX2" y="connsiteY2"/>
              </a:cxn>
            </a:cxnLst>
            <a:rect l="l" t="t" r="r" b="b"/>
            <a:pathLst>
              <a:path w="3467100" h="439737">
                <a:moveTo>
                  <a:pt x="0" y="439737"/>
                </a:moveTo>
                <a:cubicBezTo>
                  <a:pt x="530225" y="221455"/>
                  <a:pt x="1060450" y="3174"/>
                  <a:pt x="1638300" y="1587"/>
                </a:cubicBezTo>
                <a:cubicBezTo>
                  <a:pt x="2216150" y="0"/>
                  <a:pt x="2841625" y="215106"/>
                  <a:pt x="3467100" y="430212"/>
                </a:cubicBezTo>
              </a:path>
            </a:pathLst>
          </a:custGeom>
          <a:ln>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2">
            <a:extLst>
              <a:ext uri="{FF2B5EF4-FFF2-40B4-BE49-F238E27FC236}">
                <a16:creationId xmlns:a16="http://schemas.microsoft.com/office/drawing/2014/main" id="{329FAAA1-D946-4AB7-9C57-9B81F856FDB5}"/>
              </a:ext>
            </a:extLst>
          </p:cNvPr>
          <p:cNvSpPr/>
          <p:nvPr/>
        </p:nvSpPr>
        <p:spPr>
          <a:xfrm flipV="1">
            <a:off x="4175052" y="3215683"/>
            <a:ext cx="3104264" cy="305580"/>
          </a:xfrm>
          <a:custGeom>
            <a:avLst/>
            <a:gdLst>
              <a:gd name="connsiteX0" fmla="*/ 0 w 3467100"/>
              <a:gd name="connsiteY0" fmla="*/ 439737 h 439737"/>
              <a:gd name="connsiteX1" fmla="*/ 1638300 w 3467100"/>
              <a:gd name="connsiteY1" fmla="*/ 1587 h 439737"/>
              <a:gd name="connsiteX2" fmla="*/ 3467100 w 3467100"/>
              <a:gd name="connsiteY2" fmla="*/ 430212 h 439737"/>
            </a:gdLst>
            <a:ahLst/>
            <a:cxnLst>
              <a:cxn ang="0">
                <a:pos x="connsiteX0" y="connsiteY0"/>
              </a:cxn>
              <a:cxn ang="0">
                <a:pos x="connsiteX1" y="connsiteY1"/>
              </a:cxn>
              <a:cxn ang="0">
                <a:pos x="connsiteX2" y="connsiteY2"/>
              </a:cxn>
            </a:cxnLst>
            <a:rect l="l" t="t" r="r" b="b"/>
            <a:pathLst>
              <a:path w="3467100" h="439737">
                <a:moveTo>
                  <a:pt x="0" y="439737"/>
                </a:moveTo>
                <a:cubicBezTo>
                  <a:pt x="530225" y="221455"/>
                  <a:pt x="1060450" y="3174"/>
                  <a:pt x="1638300" y="1587"/>
                </a:cubicBezTo>
                <a:cubicBezTo>
                  <a:pt x="2216150" y="0"/>
                  <a:pt x="2841625" y="215106"/>
                  <a:pt x="3467100" y="430212"/>
                </a:cubicBezTo>
              </a:path>
            </a:pathLst>
          </a:custGeom>
          <a:ln>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39143E50-E8E8-4CA5-8AEE-E396254A5947}"/>
              </a:ext>
            </a:extLst>
          </p:cNvPr>
          <p:cNvSpPr txBox="1"/>
          <p:nvPr/>
        </p:nvSpPr>
        <p:spPr>
          <a:xfrm>
            <a:off x="5394252" y="1767883"/>
            <a:ext cx="367408" cy="369332"/>
          </a:xfrm>
          <a:prstGeom prst="rect">
            <a:avLst/>
          </a:prstGeom>
          <a:noFill/>
        </p:spPr>
        <p:txBody>
          <a:bodyPr wrap="none" rtlCol="0">
            <a:spAutoFit/>
          </a:bodyPr>
          <a:lstStyle/>
          <a:p>
            <a:r>
              <a:rPr lang="en-US" dirty="0"/>
              <a:t>d</a:t>
            </a:r>
            <a:r>
              <a:rPr lang="en-US" sz="1400" baseline="-25000" dirty="0"/>
              <a:t>1</a:t>
            </a:r>
            <a:endParaRPr lang="en-US" baseline="-25000" dirty="0"/>
          </a:p>
        </p:txBody>
      </p:sp>
      <p:grpSp>
        <p:nvGrpSpPr>
          <p:cNvPr id="16" name="Group 15">
            <a:extLst>
              <a:ext uri="{FF2B5EF4-FFF2-40B4-BE49-F238E27FC236}">
                <a16:creationId xmlns:a16="http://schemas.microsoft.com/office/drawing/2014/main" id="{3C30B928-A5D1-492C-97D5-ABAF5FD3D4A4}"/>
              </a:ext>
            </a:extLst>
          </p:cNvPr>
          <p:cNvGrpSpPr/>
          <p:nvPr/>
        </p:nvGrpSpPr>
        <p:grpSpPr>
          <a:xfrm>
            <a:off x="2286000" y="2812727"/>
            <a:ext cx="381000" cy="381000"/>
            <a:chOff x="2590800" y="3810000"/>
            <a:chExt cx="762000" cy="762000"/>
          </a:xfrm>
        </p:grpSpPr>
        <p:sp>
          <p:nvSpPr>
            <p:cNvPr id="17" name="Freeform 15">
              <a:extLst>
                <a:ext uri="{FF2B5EF4-FFF2-40B4-BE49-F238E27FC236}">
                  <a16:creationId xmlns:a16="http://schemas.microsoft.com/office/drawing/2014/main" id="{AA75AB24-1590-40F5-9FE4-72116B411B41}"/>
                </a:ext>
              </a:extLst>
            </p:cNvPr>
            <p:cNvSpPr/>
            <p:nvPr/>
          </p:nvSpPr>
          <p:spPr>
            <a:xfrm>
              <a:off x="2667000" y="3962400"/>
              <a:ext cx="566737" cy="492124"/>
            </a:xfrm>
            <a:custGeom>
              <a:avLst/>
              <a:gdLst>
                <a:gd name="connsiteX0" fmla="*/ 0 w 566737"/>
                <a:gd name="connsiteY0" fmla="*/ 261937 h 492124"/>
                <a:gd name="connsiteX1" fmla="*/ 180975 w 566737"/>
                <a:gd name="connsiteY1" fmla="*/ 33337 h 492124"/>
                <a:gd name="connsiteX2" fmla="*/ 409575 w 566737"/>
                <a:gd name="connsiteY2" fmla="*/ 461962 h 492124"/>
                <a:gd name="connsiteX3" fmla="*/ 542925 w 566737"/>
                <a:gd name="connsiteY3" fmla="*/ 214312 h 492124"/>
                <a:gd name="connsiteX4" fmla="*/ 552450 w 566737"/>
                <a:gd name="connsiteY4" fmla="*/ 195262 h 49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7" h="492124">
                  <a:moveTo>
                    <a:pt x="0" y="261937"/>
                  </a:moveTo>
                  <a:cubicBezTo>
                    <a:pt x="56356" y="130968"/>
                    <a:pt x="112713" y="0"/>
                    <a:pt x="180975" y="33337"/>
                  </a:cubicBezTo>
                  <a:cubicBezTo>
                    <a:pt x="249237" y="66674"/>
                    <a:pt x="349250" y="431800"/>
                    <a:pt x="409575" y="461962"/>
                  </a:cubicBezTo>
                  <a:cubicBezTo>
                    <a:pt x="469900" y="492124"/>
                    <a:pt x="519113" y="258762"/>
                    <a:pt x="542925" y="214312"/>
                  </a:cubicBezTo>
                  <a:cubicBezTo>
                    <a:pt x="566737" y="169862"/>
                    <a:pt x="559593" y="182562"/>
                    <a:pt x="552450" y="19526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50A78BCA-CF3D-4BFE-9AFF-C09FC365D4BE}"/>
                </a:ext>
              </a:extLst>
            </p:cNvPr>
            <p:cNvSpPr/>
            <p:nvPr/>
          </p:nvSpPr>
          <p:spPr>
            <a:xfrm>
              <a:off x="2590800" y="38100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1DE6F2B7-5C2D-49A8-9BA0-31629EC2C1EB}"/>
              </a:ext>
            </a:extLst>
          </p:cNvPr>
          <p:cNvGrpSpPr/>
          <p:nvPr/>
        </p:nvGrpSpPr>
        <p:grpSpPr>
          <a:xfrm>
            <a:off x="8803758" y="2812727"/>
            <a:ext cx="381000" cy="381000"/>
            <a:chOff x="2590800" y="3810000"/>
            <a:chExt cx="762000" cy="762000"/>
          </a:xfrm>
        </p:grpSpPr>
        <p:sp>
          <p:nvSpPr>
            <p:cNvPr id="20" name="Freeform 18">
              <a:extLst>
                <a:ext uri="{FF2B5EF4-FFF2-40B4-BE49-F238E27FC236}">
                  <a16:creationId xmlns:a16="http://schemas.microsoft.com/office/drawing/2014/main" id="{7BF9B606-FE69-40A8-9982-1699F702A39B}"/>
                </a:ext>
              </a:extLst>
            </p:cNvPr>
            <p:cNvSpPr/>
            <p:nvPr/>
          </p:nvSpPr>
          <p:spPr>
            <a:xfrm>
              <a:off x="2667000" y="3962400"/>
              <a:ext cx="566737" cy="492124"/>
            </a:xfrm>
            <a:custGeom>
              <a:avLst/>
              <a:gdLst>
                <a:gd name="connsiteX0" fmla="*/ 0 w 566737"/>
                <a:gd name="connsiteY0" fmla="*/ 261937 h 492124"/>
                <a:gd name="connsiteX1" fmla="*/ 180975 w 566737"/>
                <a:gd name="connsiteY1" fmla="*/ 33337 h 492124"/>
                <a:gd name="connsiteX2" fmla="*/ 409575 w 566737"/>
                <a:gd name="connsiteY2" fmla="*/ 461962 h 492124"/>
                <a:gd name="connsiteX3" fmla="*/ 542925 w 566737"/>
                <a:gd name="connsiteY3" fmla="*/ 214312 h 492124"/>
                <a:gd name="connsiteX4" fmla="*/ 552450 w 566737"/>
                <a:gd name="connsiteY4" fmla="*/ 195262 h 49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7" h="492124">
                  <a:moveTo>
                    <a:pt x="0" y="261937"/>
                  </a:moveTo>
                  <a:cubicBezTo>
                    <a:pt x="56356" y="130968"/>
                    <a:pt x="112713" y="0"/>
                    <a:pt x="180975" y="33337"/>
                  </a:cubicBezTo>
                  <a:cubicBezTo>
                    <a:pt x="249237" y="66674"/>
                    <a:pt x="349250" y="431800"/>
                    <a:pt x="409575" y="461962"/>
                  </a:cubicBezTo>
                  <a:cubicBezTo>
                    <a:pt x="469900" y="492124"/>
                    <a:pt x="519113" y="258762"/>
                    <a:pt x="542925" y="214312"/>
                  </a:cubicBezTo>
                  <a:cubicBezTo>
                    <a:pt x="566737" y="169862"/>
                    <a:pt x="559593" y="182562"/>
                    <a:pt x="552450" y="19526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a:extLst>
                <a:ext uri="{FF2B5EF4-FFF2-40B4-BE49-F238E27FC236}">
                  <a16:creationId xmlns:a16="http://schemas.microsoft.com/office/drawing/2014/main" id="{4B21C0FA-DCC0-46DE-9BAF-EA9C0816047F}"/>
                </a:ext>
              </a:extLst>
            </p:cNvPr>
            <p:cNvSpPr/>
            <p:nvPr/>
          </p:nvSpPr>
          <p:spPr>
            <a:xfrm>
              <a:off x="2590800" y="38100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a:extLst>
              <a:ext uri="{FF2B5EF4-FFF2-40B4-BE49-F238E27FC236}">
                <a16:creationId xmlns:a16="http://schemas.microsoft.com/office/drawing/2014/main" id="{435ABE29-1A64-480E-8046-5AA4B0654B92}"/>
              </a:ext>
            </a:extLst>
          </p:cNvPr>
          <p:cNvCxnSpPr/>
          <p:nvPr/>
        </p:nvCxnSpPr>
        <p:spPr>
          <a:xfrm>
            <a:off x="7401148" y="3060700"/>
            <a:ext cx="371253"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8778B15-0511-4118-B327-B0BE3A3B0742}"/>
              </a:ext>
            </a:extLst>
          </p:cNvPr>
          <p:cNvCxnSpPr/>
          <p:nvPr/>
        </p:nvCxnSpPr>
        <p:spPr>
          <a:xfrm flipH="1">
            <a:off x="7934548" y="2527300"/>
            <a:ext cx="37125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E078C73-029C-495A-956F-E0EDE9241942}"/>
              </a:ext>
            </a:extLst>
          </p:cNvPr>
          <p:cNvCxnSpPr/>
          <p:nvPr/>
        </p:nvCxnSpPr>
        <p:spPr>
          <a:xfrm>
            <a:off x="7401148" y="2527300"/>
            <a:ext cx="371253"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EFFC67-E104-4F7B-98DD-43D397E29BB9}"/>
              </a:ext>
            </a:extLst>
          </p:cNvPr>
          <p:cNvCxnSpPr/>
          <p:nvPr/>
        </p:nvCxnSpPr>
        <p:spPr>
          <a:xfrm>
            <a:off x="7934548" y="3060700"/>
            <a:ext cx="37125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66BEB04-1D3B-44AA-AE04-1ECF52FBA970}"/>
              </a:ext>
            </a:extLst>
          </p:cNvPr>
          <p:cNvCxnSpPr/>
          <p:nvPr/>
        </p:nvCxnSpPr>
        <p:spPr>
          <a:xfrm flipV="1">
            <a:off x="7772400" y="2527300"/>
            <a:ext cx="152400" cy="5334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8C95989-3AAB-4992-A62B-C0A565063DB4}"/>
              </a:ext>
            </a:extLst>
          </p:cNvPr>
          <p:cNvCxnSpPr/>
          <p:nvPr/>
        </p:nvCxnSpPr>
        <p:spPr>
          <a:xfrm flipH="1" flipV="1">
            <a:off x="7772400" y="2527300"/>
            <a:ext cx="152400" cy="5334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29A2CE9-90F7-4849-A667-9424A70B0F64}"/>
              </a:ext>
            </a:extLst>
          </p:cNvPr>
          <p:cNvSpPr/>
          <p:nvPr/>
        </p:nvSpPr>
        <p:spPr>
          <a:xfrm>
            <a:off x="7391400" y="2382650"/>
            <a:ext cx="802758" cy="830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9" name="Group 44">
            <a:extLst>
              <a:ext uri="{FF2B5EF4-FFF2-40B4-BE49-F238E27FC236}">
                <a16:creationId xmlns:a16="http://schemas.microsoft.com/office/drawing/2014/main" id="{5D121C66-1D95-46D0-A93C-90FFB3A76A40}"/>
              </a:ext>
            </a:extLst>
          </p:cNvPr>
          <p:cNvGrpSpPr/>
          <p:nvPr/>
        </p:nvGrpSpPr>
        <p:grpSpPr>
          <a:xfrm flipH="1">
            <a:off x="3124200" y="2374901"/>
            <a:ext cx="914400" cy="830451"/>
            <a:chOff x="6096000" y="3352800"/>
            <a:chExt cx="914400" cy="830451"/>
          </a:xfrm>
        </p:grpSpPr>
        <p:cxnSp>
          <p:nvCxnSpPr>
            <p:cNvPr id="30" name="Straight Arrow Connector 29">
              <a:extLst>
                <a:ext uri="{FF2B5EF4-FFF2-40B4-BE49-F238E27FC236}">
                  <a16:creationId xmlns:a16="http://schemas.microsoft.com/office/drawing/2014/main" id="{3ACF4578-77A1-46C1-AB69-D6BC2300B75A}"/>
                </a:ext>
              </a:extLst>
            </p:cNvPr>
            <p:cNvCxnSpPr/>
            <p:nvPr/>
          </p:nvCxnSpPr>
          <p:spPr>
            <a:xfrm>
              <a:off x="6105747" y="4030851"/>
              <a:ext cx="371253"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47AC10C-EE47-472C-8F83-2FD9C745EA05}"/>
                </a:ext>
              </a:extLst>
            </p:cNvPr>
            <p:cNvCxnSpPr/>
            <p:nvPr/>
          </p:nvCxnSpPr>
          <p:spPr>
            <a:xfrm>
              <a:off x="6639147" y="3497451"/>
              <a:ext cx="37125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7C9EE5C-FFF3-4BF5-AC5D-8B4F87093CD2}"/>
                </a:ext>
              </a:extLst>
            </p:cNvPr>
            <p:cNvCxnSpPr/>
            <p:nvPr/>
          </p:nvCxnSpPr>
          <p:spPr>
            <a:xfrm>
              <a:off x="6105747" y="3497451"/>
              <a:ext cx="371253"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F5F43AE-6A81-422C-A038-E0A7991F6965}"/>
                </a:ext>
              </a:extLst>
            </p:cNvPr>
            <p:cNvCxnSpPr/>
            <p:nvPr/>
          </p:nvCxnSpPr>
          <p:spPr>
            <a:xfrm flipH="1">
              <a:off x="6639147" y="4030851"/>
              <a:ext cx="37125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98321E8-5A81-479B-ABA3-02CA880D81FD}"/>
                </a:ext>
              </a:extLst>
            </p:cNvPr>
            <p:cNvCxnSpPr/>
            <p:nvPr/>
          </p:nvCxnSpPr>
          <p:spPr>
            <a:xfrm flipV="1">
              <a:off x="6477000" y="3497451"/>
              <a:ext cx="152400" cy="5334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7F3E6A7-CB17-4729-811E-883AB8097B2E}"/>
                </a:ext>
              </a:extLst>
            </p:cNvPr>
            <p:cNvCxnSpPr/>
            <p:nvPr/>
          </p:nvCxnSpPr>
          <p:spPr>
            <a:xfrm flipH="1" flipV="1">
              <a:off x="6477000" y="3497451"/>
              <a:ext cx="152400" cy="5334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3ABFF27-3303-491D-92AB-7657649E16B2}"/>
                </a:ext>
              </a:extLst>
            </p:cNvPr>
            <p:cNvSpPr/>
            <p:nvPr/>
          </p:nvSpPr>
          <p:spPr>
            <a:xfrm>
              <a:off x="6096000" y="3352800"/>
              <a:ext cx="802758" cy="830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7" name="Freeform 35">
            <a:extLst>
              <a:ext uri="{FF2B5EF4-FFF2-40B4-BE49-F238E27FC236}">
                <a16:creationId xmlns:a16="http://schemas.microsoft.com/office/drawing/2014/main" id="{5B073646-B5AE-41D0-A642-4F3C2E096A54}"/>
              </a:ext>
            </a:extLst>
          </p:cNvPr>
          <p:cNvSpPr/>
          <p:nvPr/>
        </p:nvSpPr>
        <p:spPr>
          <a:xfrm>
            <a:off x="2872509" y="1929246"/>
            <a:ext cx="5597236" cy="1173019"/>
          </a:xfrm>
          <a:custGeom>
            <a:avLst/>
            <a:gdLst>
              <a:gd name="connsiteX0" fmla="*/ 0 w 5597236"/>
              <a:gd name="connsiteY0" fmla="*/ 1154546 h 1173019"/>
              <a:gd name="connsiteX1" fmla="*/ 5597236 w 5597236"/>
              <a:gd name="connsiteY1" fmla="*/ 1173019 h 1173019"/>
              <a:gd name="connsiteX2" fmla="*/ 5597236 w 5597236"/>
              <a:gd name="connsiteY2" fmla="*/ 0 h 1173019"/>
            </a:gdLst>
            <a:ahLst/>
            <a:cxnLst>
              <a:cxn ang="0">
                <a:pos x="connsiteX0" y="connsiteY0"/>
              </a:cxn>
              <a:cxn ang="0">
                <a:pos x="connsiteX1" y="connsiteY1"/>
              </a:cxn>
              <a:cxn ang="0">
                <a:pos x="connsiteX2" y="connsiteY2"/>
              </a:cxn>
            </a:cxnLst>
            <a:rect l="l" t="t" r="r" b="b"/>
            <a:pathLst>
              <a:path w="5597236" h="1173019">
                <a:moveTo>
                  <a:pt x="0" y="1154546"/>
                </a:moveTo>
                <a:lnTo>
                  <a:pt x="5597236" y="1173019"/>
                </a:lnTo>
                <a:lnTo>
                  <a:pt x="5597236" y="0"/>
                </a:ln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a:extLst>
              <a:ext uri="{FF2B5EF4-FFF2-40B4-BE49-F238E27FC236}">
                <a16:creationId xmlns:a16="http://schemas.microsoft.com/office/drawing/2014/main" id="{9A0F71B0-E86A-4277-A70A-E1A312C81D72}"/>
              </a:ext>
            </a:extLst>
          </p:cNvPr>
          <p:cNvSpPr/>
          <p:nvPr/>
        </p:nvSpPr>
        <p:spPr>
          <a:xfrm>
            <a:off x="7599226" y="1232722"/>
            <a:ext cx="981363" cy="6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Control</a:t>
            </a:r>
          </a:p>
        </p:txBody>
      </p:sp>
      <p:cxnSp>
        <p:nvCxnSpPr>
          <p:cNvPr id="39" name="Straight Arrow Connector 38">
            <a:extLst>
              <a:ext uri="{FF2B5EF4-FFF2-40B4-BE49-F238E27FC236}">
                <a16:creationId xmlns:a16="http://schemas.microsoft.com/office/drawing/2014/main" id="{B34EAB07-38B2-44F8-BFB6-925692FBBFC7}"/>
              </a:ext>
            </a:extLst>
          </p:cNvPr>
          <p:cNvCxnSpPr>
            <a:endCxn id="28" idx="0"/>
          </p:cNvCxnSpPr>
          <p:nvPr/>
        </p:nvCxnSpPr>
        <p:spPr>
          <a:xfrm flipH="1">
            <a:off x="7792779" y="1910773"/>
            <a:ext cx="2712" cy="471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09FD0495-D614-405B-8362-117A85603B5A}"/>
              </a:ext>
            </a:extLst>
          </p:cNvPr>
          <p:cNvSpPr/>
          <p:nvPr/>
        </p:nvSpPr>
        <p:spPr>
          <a:xfrm>
            <a:off x="2893299" y="1403595"/>
            <a:ext cx="981363" cy="68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Control</a:t>
            </a:r>
          </a:p>
        </p:txBody>
      </p:sp>
      <p:sp>
        <p:nvSpPr>
          <p:cNvPr id="41" name="TextBox 40">
            <a:extLst>
              <a:ext uri="{FF2B5EF4-FFF2-40B4-BE49-F238E27FC236}">
                <a16:creationId xmlns:a16="http://schemas.microsoft.com/office/drawing/2014/main" id="{7972EB9E-3BC8-4957-9ADB-194325474487}"/>
              </a:ext>
            </a:extLst>
          </p:cNvPr>
          <p:cNvSpPr txBox="1"/>
          <p:nvPr/>
        </p:nvSpPr>
        <p:spPr>
          <a:xfrm>
            <a:off x="2724728" y="2852882"/>
            <a:ext cx="442750" cy="369332"/>
          </a:xfrm>
          <a:prstGeom prst="rect">
            <a:avLst/>
          </a:prstGeom>
          <a:noFill/>
        </p:spPr>
        <p:txBody>
          <a:bodyPr wrap="none" rtlCol="0">
            <a:spAutoFit/>
          </a:bodyPr>
          <a:lstStyle/>
          <a:p>
            <a:r>
              <a:rPr lang="en-US" dirty="0"/>
              <a:t>(1)</a:t>
            </a:r>
          </a:p>
        </p:txBody>
      </p:sp>
      <p:sp>
        <p:nvSpPr>
          <p:cNvPr id="42" name="TextBox 41">
            <a:extLst>
              <a:ext uri="{FF2B5EF4-FFF2-40B4-BE49-F238E27FC236}">
                <a16:creationId xmlns:a16="http://schemas.microsoft.com/office/drawing/2014/main" id="{BF3D6863-A6E8-49C5-8660-6E833571D65D}"/>
              </a:ext>
            </a:extLst>
          </p:cNvPr>
          <p:cNvSpPr txBox="1"/>
          <p:nvPr/>
        </p:nvSpPr>
        <p:spPr>
          <a:xfrm>
            <a:off x="8354292" y="2303318"/>
            <a:ext cx="442750" cy="369332"/>
          </a:xfrm>
          <a:prstGeom prst="rect">
            <a:avLst/>
          </a:prstGeom>
          <a:noFill/>
        </p:spPr>
        <p:txBody>
          <a:bodyPr wrap="none" rtlCol="0">
            <a:spAutoFit/>
          </a:bodyPr>
          <a:lstStyle/>
          <a:p>
            <a:r>
              <a:rPr lang="en-US" dirty="0"/>
              <a:t>(2)</a:t>
            </a:r>
          </a:p>
        </p:txBody>
      </p:sp>
      <p:sp>
        <p:nvSpPr>
          <p:cNvPr id="43" name="TextBox 42">
            <a:extLst>
              <a:ext uri="{FF2B5EF4-FFF2-40B4-BE49-F238E27FC236}">
                <a16:creationId xmlns:a16="http://schemas.microsoft.com/office/drawing/2014/main" id="{AC2D4D80-509D-4023-8FBF-864F7EBA7BF3}"/>
              </a:ext>
            </a:extLst>
          </p:cNvPr>
          <p:cNvSpPr txBox="1"/>
          <p:nvPr/>
        </p:nvSpPr>
        <p:spPr>
          <a:xfrm>
            <a:off x="7453747" y="1938482"/>
            <a:ext cx="442750" cy="369332"/>
          </a:xfrm>
          <a:prstGeom prst="rect">
            <a:avLst/>
          </a:prstGeom>
          <a:noFill/>
        </p:spPr>
        <p:txBody>
          <a:bodyPr wrap="none" rtlCol="0">
            <a:spAutoFit/>
          </a:bodyPr>
          <a:lstStyle/>
          <a:p>
            <a:r>
              <a:rPr lang="en-US" dirty="0"/>
              <a:t>(3)</a:t>
            </a:r>
          </a:p>
        </p:txBody>
      </p:sp>
      <p:sp>
        <p:nvSpPr>
          <p:cNvPr id="44" name="Freeform 43">
            <a:extLst>
              <a:ext uri="{FF2B5EF4-FFF2-40B4-BE49-F238E27FC236}">
                <a16:creationId xmlns:a16="http://schemas.microsoft.com/office/drawing/2014/main" id="{6912F804-A4D7-4CDE-B9C9-E41D29C629EC}"/>
              </a:ext>
            </a:extLst>
          </p:cNvPr>
          <p:cNvSpPr/>
          <p:nvPr/>
        </p:nvSpPr>
        <p:spPr>
          <a:xfrm>
            <a:off x="2669309" y="1809173"/>
            <a:ext cx="212436" cy="415636"/>
          </a:xfrm>
          <a:custGeom>
            <a:avLst/>
            <a:gdLst>
              <a:gd name="connsiteX0" fmla="*/ 0 w 212436"/>
              <a:gd name="connsiteY0" fmla="*/ 415636 h 415636"/>
              <a:gd name="connsiteX1" fmla="*/ 0 w 212436"/>
              <a:gd name="connsiteY1" fmla="*/ 0 h 415636"/>
              <a:gd name="connsiteX2" fmla="*/ 212436 w 212436"/>
              <a:gd name="connsiteY2" fmla="*/ 0 h 415636"/>
            </a:gdLst>
            <a:ahLst/>
            <a:cxnLst>
              <a:cxn ang="0">
                <a:pos x="connsiteX0" y="connsiteY0"/>
              </a:cxn>
              <a:cxn ang="0">
                <a:pos x="connsiteX1" y="connsiteY1"/>
              </a:cxn>
              <a:cxn ang="0">
                <a:pos x="connsiteX2" y="connsiteY2"/>
              </a:cxn>
            </a:cxnLst>
            <a:rect l="l" t="t" r="r" b="b"/>
            <a:pathLst>
              <a:path w="212436" h="415636">
                <a:moveTo>
                  <a:pt x="0" y="415636"/>
                </a:moveTo>
                <a:lnTo>
                  <a:pt x="0" y="0"/>
                </a:lnTo>
                <a:lnTo>
                  <a:pt x="212436" y="0"/>
                </a:ln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04CC876E-CD6F-46A8-92BF-EF02B1132916}"/>
              </a:ext>
            </a:extLst>
          </p:cNvPr>
          <p:cNvSpPr txBox="1"/>
          <p:nvPr/>
        </p:nvSpPr>
        <p:spPr>
          <a:xfrm rot="10800000" flipV="1">
            <a:off x="3491345" y="2040081"/>
            <a:ext cx="521260" cy="369332"/>
          </a:xfrm>
          <a:prstGeom prst="rect">
            <a:avLst/>
          </a:prstGeom>
          <a:noFill/>
        </p:spPr>
        <p:txBody>
          <a:bodyPr wrap="square" rtlCol="0">
            <a:spAutoFit/>
          </a:bodyPr>
          <a:lstStyle/>
          <a:p>
            <a:r>
              <a:rPr lang="en-US" dirty="0"/>
              <a:t>(4)</a:t>
            </a:r>
          </a:p>
        </p:txBody>
      </p:sp>
      <p:cxnSp>
        <p:nvCxnSpPr>
          <p:cNvPr id="46" name="Straight Arrow Connector 45">
            <a:extLst>
              <a:ext uri="{FF2B5EF4-FFF2-40B4-BE49-F238E27FC236}">
                <a16:creationId xmlns:a16="http://schemas.microsoft.com/office/drawing/2014/main" id="{40E8D986-16C2-4230-B6E3-C114DCBBA1C2}"/>
              </a:ext>
            </a:extLst>
          </p:cNvPr>
          <p:cNvCxnSpPr>
            <a:endCxn id="36" idx="0"/>
          </p:cNvCxnSpPr>
          <p:nvPr/>
        </p:nvCxnSpPr>
        <p:spPr>
          <a:xfrm>
            <a:off x="3583709" y="2067792"/>
            <a:ext cx="53512" cy="307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Content Placeholder 2">
            <a:extLst>
              <a:ext uri="{FF2B5EF4-FFF2-40B4-BE49-F238E27FC236}">
                <a16:creationId xmlns:a16="http://schemas.microsoft.com/office/drawing/2014/main" id="{ED298769-1051-4B89-9874-F8C4DC0533E5}"/>
              </a:ext>
            </a:extLst>
          </p:cNvPr>
          <p:cNvSpPr>
            <a:spLocks noGrp="1"/>
          </p:cNvSpPr>
          <p:nvPr>
            <p:ph sz="half" idx="1"/>
          </p:nvPr>
        </p:nvSpPr>
        <p:spPr>
          <a:xfrm>
            <a:off x="1854200" y="3550227"/>
            <a:ext cx="4038600" cy="2690236"/>
          </a:xfrm>
        </p:spPr>
        <p:txBody>
          <a:bodyPr>
            <a:normAutofit/>
          </a:bodyPr>
          <a:lstStyle/>
          <a:p>
            <a:r>
              <a:rPr lang="en-US" dirty="0"/>
              <a:t>Control (Transmit)</a:t>
            </a:r>
          </a:p>
          <a:p>
            <a:pPr lvl="1"/>
            <a:r>
              <a:rPr lang="en-US" dirty="0"/>
              <a:t>Master needs to send message to slave switch (1)</a:t>
            </a:r>
          </a:p>
          <a:p>
            <a:pPr lvl="1"/>
            <a:r>
              <a:rPr lang="en-US" dirty="0"/>
              <a:t>Master then needs to wait for </a:t>
            </a:r>
            <a:r>
              <a:rPr lang="en-US" dirty="0" err="1"/>
              <a:t>ack</a:t>
            </a:r>
            <a:r>
              <a:rPr lang="en-US" dirty="0"/>
              <a:t> then switch master switch (4)</a:t>
            </a:r>
          </a:p>
        </p:txBody>
      </p:sp>
      <p:sp>
        <p:nvSpPr>
          <p:cNvPr id="89" name="Content Placeholder 3">
            <a:extLst>
              <a:ext uri="{FF2B5EF4-FFF2-40B4-BE49-F238E27FC236}">
                <a16:creationId xmlns:a16="http://schemas.microsoft.com/office/drawing/2014/main" id="{D1BDB556-8178-4395-9553-9DDDBFF5A323}"/>
              </a:ext>
            </a:extLst>
          </p:cNvPr>
          <p:cNvSpPr txBox="1">
            <a:spLocks/>
          </p:cNvSpPr>
          <p:nvPr/>
        </p:nvSpPr>
        <p:spPr>
          <a:xfrm>
            <a:off x="6045200" y="3568701"/>
            <a:ext cx="4038600" cy="2671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Control (receive)</a:t>
            </a:r>
          </a:p>
          <a:p>
            <a:pPr lvl="1" fontAlgn="auto">
              <a:spcAft>
                <a:spcPts val="0"/>
              </a:spcAft>
            </a:pPr>
            <a:r>
              <a:rPr lang="en-US" dirty="0"/>
              <a:t>Needs to detect control packets (2)</a:t>
            </a:r>
          </a:p>
          <a:p>
            <a:pPr lvl="1" fontAlgn="auto">
              <a:spcAft>
                <a:spcPts val="0"/>
              </a:spcAft>
            </a:pPr>
            <a:r>
              <a:rPr lang="en-US" dirty="0"/>
              <a:t>Ack or decline</a:t>
            </a:r>
          </a:p>
          <a:p>
            <a:pPr lvl="1" fontAlgn="auto">
              <a:spcAft>
                <a:spcPts val="0"/>
              </a:spcAft>
            </a:pPr>
            <a:r>
              <a:rPr lang="en-US" dirty="0"/>
              <a:t>Then switch slave switch (3)</a:t>
            </a:r>
          </a:p>
        </p:txBody>
      </p:sp>
    </p:spTree>
    <p:extLst>
      <p:ext uri="{BB962C8B-B14F-4D97-AF65-F5344CB8AC3E}">
        <p14:creationId xmlns:p14="http://schemas.microsoft.com/office/powerpoint/2010/main" val="175399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3404-ACE1-4F37-BB24-CF0C603BA7B2}"/>
              </a:ext>
            </a:extLst>
          </p:cNvPr>
          <p:cNvSpPr>
            <a:spLocks noGrp="1"/>
          </p:cNvSpPr>
          <p:nvPr>
            <p:ph type="title"/>
          </p:nvPr>
        </p:nvSpPr>
        <p:spPr>
          <a:xfrm>
            <a:off x="863001" y="85332"/>
            <a:ext cx="105156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4BCA6412-73EB-4D67-947A-22260EA5E272}"/>
              </a:ext>
            </a:extLst>
          </p:cNvPr>
          <p:cNvSpPr>
            <a:spLocks noGrp="1"/>
          </p:cNvSpPr>
          <p:nvPr>
            <p:ph idx="1"/>
          </p:nvPr>
        </p:nvSpPr>
        <p:spPr>
          <a:xfrm>
            <a:off x="843526" y="1340768"/>
            <a:ext cx="10658400" cy="4351338"/>
          </a:xfrm>
        </p:spPr>
        <p:txBody>
          <a:bodyPr>
            <a:noAutofit/>
          </a:bodyPr>
          <a:lstStyle/>
          <a:p>
            <a:r>
              <a:rPr lang="en-US" sz="2000" dirty="0"/>
              <a:t>Outline:</a:t>
            </a:r>
          </a:p>
          <a:p>
            <a:r>
              <a:rPr lang="en-US" sz="2000" dirty="0"/>
              <a:t>Background</a:t>
            </a:r>
          </a:p>
          <a:p>
            <a:r>
              <a:rPr lang="en-US" sz="2000" dirty="0"/>
              <a:t>Reference architectures and accuracy requirements</a:t>
            </a:r>
          </a:p>
          <a:p>
            <a:r>
              <a:rPr lang="en-US" sz="2000" dirty="0"/>
              <a:t>Sources of asymmetry </a:t>
            </a:r>
          </a:p>
          <a:p>
            <a:r>
              <a:rPr lang="en-US" sz="2000" dirty="0"/>
              <a:t>Methods of dealing with asymmetry</a:t>
            </a:r>
          </a:p>
          <a:p>
            <a:r>
              <a:rPr lang="en-US" sz="2000" dirty="0"/>
              <a:t>summary</a:t>
            </a:r>
          </a:p>
        </p:txBody>
      </p:sp>
      <p:sp>
        <p:nvSpPr>
          <p:cNvPr id="5" name="Date Placeholder 4">
            <a:extLst>
              <a:ext uri="{FF2B5EF4-FFF2-40B4-BE49-F238E27FC236}">
                <a16:creationId xmlns:a16="http://schemas.microsoft.com/office/drawing/2014/main" id="{4C5C9C83-DA23-435A-8AC1-223380637616}"/>
              </a:ext>
            </a:extLst>
          </p:cNvPr>
          <p:cNvSpPr>
            <a:spLocks noGrp="1"/>
          </p:cNvSpPr>
          <p:nvPr>
            <p:ph type="dt" sz="half" idx="10"/>
          </p:nvPr>
        </p:nvSpPr>
        <p:spPr/>
        <p:txBody>
          <a:bodyPr/>
          <a:lstStyle/>
          <a:p>
            <a:r>
              <a:rPr lang="en-US" altLang="zh-CN"/>
              <a:t>ISFT 2018</a:t>
            </a:r>
            <a:endParaRPr lang="zh-CN" altLang="en-US" dirty="0"/>
          </a:p>
        </p:txBody>
      </p:sp>
      <p:sp>
        <p:nvSpPr>
          <p:cNvPr id="6" name="Slide Number Placeholder 5">
            <a:extLst>
              <a:ext uri="{FF2B5EF4-FFF2-40B4-BE49-F238E27FC236}">
                <a16:creationId xmlns:a16="http://schemas.microsoft.com/office/drawing/2014/main" id="{504EA7C0-8357-490B-A099-DD0C943076FF}"/>
              </a:ext>
            </a:extLst>
          </p:cNvPr>
          <p:cNvSpPr>
            <a:spLocks noGrp="1"/>
          </p:cNvSpPr>
          <p:nvPr>
            <p:ph type="sldNum" sz="quarter" idx="12"/>
          </p:nvPr>
        </p:nvSpPr>
        <p:spPr/>
        <p:txBody>
          <a:bodyPr/>
          <a:lstStyle/>
          <a:p>
            <a:fld id="{8F184B70-6C04-4661-B6D2-1E8A52942FD2}" type="slidenum">
              <a:rPr lang="zh-CN" altLang="en-US" smtClean="0"/>
              <a:t>2</a:t>
            </a:fld>
            <a:endParaRPr lang="zh-CN" altLang="en-US" dirty="0"/>
          </a:p>
        </p:txBody>
      </p:sp>
    </p:spTree>
    <p:extLst>
      <p:ext uri="{BB962C8B-B14F-4D97-AF65-F5344CB8AC3E}">
        <p14:creationId xmlns:p14="http://schemas.microsoft.com/office/powerpoint/2010/main" val="112492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D752-14EB-4666-A62D-9C0A9B90EDE7}"/>
              </a:ext>
            </a:extLst>
          </p:cNvPr>
          <p:cNvSpPr>
            <a:spLocks noGrp="1"/>
          </p:cNvSpPr>
          <p:nvPr>
            <p:ph type="title"/>
          </p:nvPr>
        </p:nvSpPr>
        <p:spPr/>
        <p:txBody>
          <a:bodyPr/>
          <a:lstStyle/>
          <a:p>
            <a:r>
              <a:rPr lang="en-CA" dirty="0"/>
              <a:t>Mitigation strategies: Summary</a:t>
            </a:r>
          </a:p>
        </p:txBody>
      </p:sp>
      <p:graphicFrame>
        <p:nvGraphicFramePr>
          <p:cNvPr id="4" name="Content Placeholder 3">
            <a:extLst>
              <a:ext uri="{FF2B5EF4-FFF2-40B4-BE49-F238E27FC236}">
                <a16:creationId xmlns:a16="http://schemas.microsoft.com/office/drawing/2014/main" id="{30150521-934D-4968-B8B5-B80FF1154356}"/>
              </a:ext>
            </a:extLst>
          </p:cNvPr>
          <p:cNvGraphicFramePr>
            <a:graphicFrameLocks noGrp="1"/>
          </p:cNvGraphicFramePr>
          <p:nvPr>
            <p:ph idx="1"/>
            <p:extLst>
              <p:ext uri="{D42A27DB-BD31-4B8C-83A1-F6EECF244321}">
                <p14:modId xmlns:p14="http://schemas.microsoft.com/office/powerpoint/2010/main" val="3980908348"/>
              </p:ext>
            </p:extLst>
          </p:nvPr>
        </p:nvGraphicFramePr>
        <p:xfrm>
          <a:off x="846138" y="1412875"/>
          <a:ext cx="10515600" cy="42976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44936974"/>
                    </a:ext>
                  </a:extLst>
                </a:gridCol>
                <a:gridCol w="2103120">
                  <a:extLst>
                    <a:ext uri="{9D8B030D-6E8A-4147-A177-3AD203B41FA5}">
                      <a16:colId xmlns:a16="http://schemas.microsoft.com/office/drawing/2014/main" val="2690811950"/>
                    </a:ext>
                  </a:extLst>
                </a:gridCol>
                <a:gridCol w="2103120">
                  <a:extLst>
                    <a:ext uri="{9D8B030D-6E8A-4147-A177-3AD203B41FA5}">
                      <a16:colId xmlns:a16="http://schemas.microsoft.com/office/drawing/2014/main" val="3606917250"/>
                    </a:ext>
                  </a:extLst>
                </a:gridCol>
                <a:gridCol w="2103120">
                  <a:extLst>
                    <a:ext uri="{9D8B030D-6E8A-4147-A177-3AD203B41FA5}">
                      <a16:colId xmlns:a16="http://schemas.microsoft.com/office/drawing/2014/main" val="3921845754"/>
                    </a:ext>
                  </a:extLst>
                </a:gridCol>
                <a:gridCol w="2103120">
                  <a:extLst>
                    <a:ext uri="{9D8B030D-6E8A-4147-A177-3AD203B41FA5}">
                      <a16:colId xmlns:a16="http://schemas.microsoft.com/office/drawing/2014/main" val="1006589094"/>
                    </a:ext>
                  </a:extLst>
                </a:gridCol>
              </a:tblGrid>
              <a:tr h="370840">
                <a:tc>
                  <a:txBody>
                    <a:bodyPr/>
                    <a:lstStyle/>
                    <a:p>
                      <a:r>
                        <a:rPr lang="en-CA" dirty="0"/>
                        <a:t>Fibre switching</a:t>
                      </a:r>
                    </a:p>
                  </a:txBody>
                  <a:tcPr/>
                </a:tc>
                <a:tc>
                  <a:txBody>
                    <a:bodyPr/>
                    <a:lstStyle/>
                    <a:p>
                      <a:r>
                        <a:rPr lang="en-CA" dirty="0"/>
                        <a:t>Bidirectional fibre</a:t>
                      </a:r>
                    </a:p>
                  </a:txBody>
                  <a:tcPr/>
                </a:tc>
                <a:tc>
                  <a:txBody>
                    <a:bodyPr/>
                    <a:lstStyle/>
                    <a:p>
                      <a:r>
                        <a:rPr lang="en-CA" dirty="0"/>
                        <a:t>High speed optics</a:t>
                      </a:r>
                    </a:p>
                  </a:txBody>
                  <a:tcPr/>
                </a:tc>
                <a:tc>
                  <a:txBody>
                    <a:bodyPr/>
                    <a:lstStyle/>
                    <a:p>
                      <a:r>
                        <a:rPr lang="en-CA" dirty="0"/>
                        <a:t>Intermediate transport</a:t>
                      </a:r>
                    </a:p>
                  </a:txBody>
                  <a:tcPr/>
                </a:tc>
                <a:tc>
                  <a:txBody>
                    <a:bodyPr/>
                    <a:lstStyle/>
                    <a:p>
                      <a:r>
                        <a:rPr lang="en-CA" dirty="0"/>
                        <a:t>Planning</a:t>
                      </a:r>
                    </a:p>
                  </a:txBody>
                  <a:tcPr/>
                </a:tc>
                <a:extLst>
                  <a:ext uri="{0D108BD9-81ED-4DB2-BD59-A6C34878D82A}">
                    <a16:rowId xmlns:a16="http://schemas.microsoft.com/office/drawing/2014/main" val="2473548125"/>
                  </a:ext>
                </a:extLst>
              </a:tr>
              <a:tr h="370840">
                <a:tc>
                  <a:txBody>
                    <a:bodyPr/>
                    <a:lstStyle/>
                    <a:p>
                      <a:r>
                        <a:rPr lang="en-CA" dirty="0"/>
                        <a:t>-Non-standardized methods</a:t>
                      </a:r>
                    </a:p>
                    <a:p>
                      <a:r>
                        <a:rPr lang="en-CA" dirty="0"/>
                        <a:t>-Useful in cases where very accurate time distribution is required</a:t>
                      </a:r>
                    </a:p>
                    <a:p>
                      <a:r>
                        <a:rPr lang="en-CA" dirty="0"/>
                        <a:t>-Requires manual interface to PTP systems</a:t>
                      </a:r>
                    </a:p>
                    <a:p>
                      <a:r>
                        <a:rPr lang="en-CA" dirty="0"/>
                        <a:t>-Usually only on system initiation</a:t>
                      </a:r>
                    </a:p>
                  </a:txBody>
                  <a:tcPr/>
                </a:tc>
                <a:tc>
                  <a:txBody>
                    <a:bodyPr/>
                    <a:lstStyle/>
                    <a:p>
                      <a:r>
                        <a:rPr lang="en-CA" dirty="0"/>
                        <a:t>-solves many issues with asymmetric fibre</a:t>
                      </a:r>
                    </a:p>
                    <a:p>
                      <a:r>
                        <a:rPr lang="en-CA" dirty="0"/>
                        <a:t>-Asymmetry still possible due to different wavelengths</a:t>
                      </a:r>
                    </a:p>
                    <a:p>
                      <a:r>
                        <a:rPr lang="en-CA" dirty="0"/>
                        <a:t>-fewer choices in SFP options (reach, speed) hence possible higher cost</a:t>
                      </a:r>
                    </a:p>
                  </a:txBody>
                  <a:tcPr/>
                </a:tc>
                <a:tc>
                  <a:txBody>
                    <a:bodyPr/>
                    <a:lstStyle/>
                    <a:p>
                      <a:r>
                        <a:rPr lang="en-CA" dirty="0"/>
                        <a:t>-currently optical modules introduce some latency</a:t>
                      </a:r>
                    </a:p>
                    <a:p>
                      <a:r>
                        <a:rPr lang="en-CA" dirty="0"/>
                        <a:t>-Issue new, expect more control as interfaces mature.</a:t>
                      </a:r>
                    </a:p>
                    <a:p>
                      <a:r>
                        <a:rPr lang="en-CA" dirty="0"/>
                        <a:t>-need to be aware of and avoid usage when very high accuracy time-distribution is required</a:t>
                      </a:r>
                    </a:p>
                    <a:p>
                      <a:endParaRPr lang="en-CA" dirty="0"/>
                    </a:p>
                  </a:txBody>
                  <a:tcPr/>
                </a:tc>
                <a:tc>
                  <a:txBody>
                    <a:bodyPr/>
                    <a:lstStyle/>
                    <a:p>
                      <a:r>
                        <a:rPr lang="en-CA" dirty="0"/>
                        <a:t>-will add some delay asymmetry, </a:t>
                      </a:r>
                    </a:p>
                    <a:p>
                      <a:r>
                        <a:rPr lang="en-CA" dirty="0"/>
                        <a:t>-develop a network budget to accommodate </a:t>
                      </a:r>
                    </a:p>
                    <a:p>
                      <a:r>
                        <a:rPr lang="en-CA" dirty="0"/>
                        <a:t>-use OSC based solution for time-distribution when required</a:t>
                      </a:r>
                    </a:p>
                  </a:txBody>
                  <a:tcPr/>
                </a:tc>
                <a:tc>
                  <a:txBody>
                    <a:bodyPr/>
                    <a:lstStyle/>
                    <a:p>
                      <a:r>
                        <a:rPr lang="en-CA" dirty="0"/>
                        <a:t>-Treat timing as an infrastructure</a:t>
                      </a:r>
                    </a:p>
                    <a:p>
                      <a:r>
                        <a:rPr lang="en-CA" dirty="0"/>
                        <a:t>-develop “comfortable TAE budget”</a:t>
                      </a:r>
                    </a:p>
                    <a:p>
                      <a:r>
                        <a:rPr lang="en-CA" dirty="0"/>
                        <a:t>-Develop consistent engineering rules</a:t>
                      </a:r>
                    </a:p>
                    <a:p>
                      <a:r>
                        <a:rPr lang="en-CA" dirty="0"/>
                        <a:t>-use Hardware assist where available,</a:t>
                      </a:r>
                    </a:p>
                    <a:p>
                      <a:endParaRPr lang="en-CA" dirty="0"/>
                    </a:p>
                  </a:txBody>
                  <a:tcPr/>
                </a:tc>
                <a:extLst>
                  <a:ext uri="{0D108BD9-81ED-4DB2-BD59-A6C34878D82A}">
                    <a16:rowId xmlns:a16="http://schemas.microsoft.com/office/drawing/2014/main" val="2774912375"/>
                  </a:ext>
                </a:extLst>
              </a:tr>
            </a:tbl>
          </a:graphicData>
        </a:graphic>
      </p:graphicFrame>
      <p:sp>
        <p:nvSpPr>
          <p:cNvPr id="3" name="Date Placeholder 2">
            <a:extLst>
              <a:ext uri="{FF2B5EF4-FFF2-40B4-BE49-F238E27FC236}">
                <a16:creationId xmlns:a16="http://schemas.microsoft.com/office/drawing/2014/main" id="{168A3E70-A17C-4EC4-8E01-43034820BC6F}"/>
              </a:ext>
            </a:extLst>
          </p:cNvPr>
          <p:cNvSpPr>
            <a:spLocks noGrp="1"/>
          </p:cNvSpPr>
          <p:nvPr>
            <p:ph type="dt" sz="half" idx="10"/>
          </p:nvPr>
        </p:nvSpPr>
        <p:spPr/>
        <p:txBody>
          <a:bodyPr/>
          <a:lstStyle/>
          <a:p>
            <a:r>
              <a:rPr lang="en-US" altLang="zh-CN"/>
              <a:t>ISFT 2018</a:t>
            </a:r>
            <a:endParaRPr lang="zh-CN" altLang="en-US" dirty="0"/>
          </a:p>
        </p:txBody>
      </p:sp>
      <p:sp>
        <p:nvSpPr>
          <p:cNvPr id="6" name="Slide Number Placeholder 5">
            <a:extLst>
              <a:ext uri="{FF2B5EF4-FFF2-40B4-BE49-F238E27FC236}">
                <a16:creationId xmlns:a16="http://schemas.microsoft.com/office/drawing/2014/main" id="{106DDFD1-E1A5-4513-84F7-96FDC2854B57}"/>
              </a:ext>
            </a:extLst>
          </p:cNvPr>
          <p:cNvSpPr>
            <a:spLocks noGrp="1"/>
          </p:cNvSpPr>
          <p:nvPr>
            <p:ph type="sldNum" sz="quarter" idx="12"/>
          </p:nvPr>
        </p:nvSpPr>
        <p:spPr/>
        <p:txBody>
          <a:bodyPr/>
          <a:lstStyle/>
          <a:p>
            <a:fld id="{8F184B70-6C04-4661-B6D2-1E8A52942FD2}" type="slidenum">
              <a:rPr lang="zh-CN" altLang="en-US" smtClean="0"/>
              <a:t>20</a:t>
            </a:fld>
            <a:endParaRPr lang="zh-CN" altLang="en-US" dirty="0"/>
          </a:p>
        </p:txBody>
      </p:sp>
    </p:spTree>
    <p:extLst>
      <p:ext uri="{BB962C8B-B14F-4D97-AF65-F5344CB8AC3E}">
        <p14:creationId xmlns:p14="http://schemas.microsoft.com/office/powerpoint/2010/main" val="386204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B519-D483-4557-B86D-0D22D0DEA82F}"/>
              </a:ext>
            </a:extLst>
          </p:cNvPr>
          <p:cNvSpPr>
            <a:spLocks noGrp="1"/>
          </p:cNvSpPr>
          <p:nvPr>
            <p:ph type="title"/>
          </p:nvPr>
        </p:nvSpPr>
        <p:spPr/>
        <p:txBody>
          <a:bodyPr/>
          <a:lstStyle/>
          <a:p>
            <a:r>
              <a:rPr lang="en-CA" dirty="0"/>
              <a:t>Summary (1)</a:t>
            </a:r>
          </a:p>
        </p:txBody>
      </p:sp>
      <p:sp>
        <p:nvSpPr>
          <p:cNvPr id="3" name="Content Placeholder 2">
            <a:extLst>
              <a:ext uri="{FF2B5EF4-FFF2-40B4-BE49-F238E27FC236}">
                <a16:creationId xmlns:a16="http://schemas.microsoft.com/office/drawing/2014/main" id="{CB9C4CE2-62FE-4E60-9737-B0055C07F2C9}"/>
              </a:ext>
            </a:extLst>
          </p:cNvPr>
          <p:cNvSpPr>
            <a:spLocks noGrp="1"/>
          </p:cNvSpPr>
          <p:nvPr>
            <p:ph idx="1"/>
          </p:nvPr>
        </p:nvSpPr>
        <p:spPr/>
        <p:txBody>
          <a:bodyPr/>
          <a:lstStyle/>
          <a:p>
            <a:r>
              <a:rPr lang="en-CA" dirty="0"/>
              <a:t>Delivering accurate time is required in both telecom and financial environments.</a:t>
            </a:r>
          </a:p>
          <a:p>
            <a:r>
              <a:rPr lang="en-CA" dirty="0"/>
              <a:t>Achieving target performance requires care, but it is not impossible.</a:t>
            </a:r>
          </a:p>
          <a:p>
            <a:r>
              <a:rPr lang="en-CA" dirty="0"/>
              <a:t>Performance requirements have been elusive but are now stable targets</a:t>
            </a:r>
          </a:p>
          <a:p>
            <a:r>
              <a:rPr lang="en-CA" dirty="0"/>
              <a:t>The output of various standards bodies will produce solutions that are reasonable in terms of cost and being capable of meeting future service requirements.</a:t>
            </a:r>
          </a:p>
        </p:txBody>
      </p:sp>
      <p:sp>
        <p:nvSpPr>
          <p:cNvPr id="5" name="Date Placeholder 4">
            <a:extLst>
              <a:ext uri="{FF2B5EF4-FFF2-40B4-BE49-F238E27FC236}">
                <a16:creationId xmlns:a16="http://schemas.microsoft.com/office/drawing/2014/main" id="{95475AB7-C6C2-4B69-811F-0C28837D160C}"/>
              </a:ext>
            </a:extLst>
          </p:cNvPr>
          <p:cNvSpPr>
            <a:spLocks noGrp="1"/>
          </p:cNvSpPr>
          <p:nvPr>
            <p:ph type="dt" sz="half" idx="10"/>
          </p:nvPr>
        </p:nvSpPr>
        <p:spPr/>
        <p:txBody>
          <a:bodyPr/>
          <a:lstStyle/>
          <a:p>
            <a:r>
              <a:rPr lang="en-US" altLang="zh-CN"/>
              <a:t>ISFT 2018</a:t>
            </a:r>
            <a:endParaRPr lang="zh-CN" altLang="en-US" dirty="0"/>
          </a:p>
        </p:txBody>
      </p:sp>
      <p:sp>
        <p:nvSpPr>
          <p:cNvPr id="6" name="Slide Number Placeholder 5">
            <a:extLst>
              <a:ext uri="{FF2B5EF4-FFF2-40B4-BE49-F238E27FC236}">
                <a16:creationId xmlns:a16="http://schemas.microsoft.com/office/drawing/2014/main" id="{A6114C3A-7740-414F-9706-604465E6BEFF}"/>
              </a:ext>
            </a:extLst>
          </p:cNvPr>
          <p:cNvSpPr>
            <a:spLocks noGrp="1"/>
          </p:cNvSpPr>
          <p:nvPr>
            <p:ph type="sldNum" sz="quarter" idx="12"/>
          </p:nvPr>
        </p:nvSpPr>
        <p:spPr/>
        <p:txBody>
          <a:bodyPr/>
          <a:lstStyle/>
          <a:p>
            <a:fld id="{8F184B70-6C04-4661-B6D2-1E8A52942FD2}" type="slidenum">
              <a:rPr lang="zh-CN" altLang="en-US" smtClean="0"/>
              <a:t>21</a:t>
            </a:fld>
            <a:endParaRPr lang="zh-CN" altLang="en-US" dirty="0"/>
          </a:p>
        </p:txBody>
      </p:sp>
    </p:spTree>
    <p:extLst>
      <p:ext uri="{BB962C8B-B14F-4D97-AF65-F5344CB8AC3E}">
        <p14:creationId xmlns:p14="http://schemas.microsoft.com/office/powerpoint/2010/main" val="3173556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176B-D830-4EB0-B4CC-C91DDEBAB92F}"/>
              </a:ext>
            </a:extLst>
          </p:cNvPr>
          <p:cNvSpPr>
            <a:spLocks noGrp="1"/>
          </p:cNvSpPr>
          <p:nvPr>
            <p:ph type="title"/>
          </p:nvPr>
        </p:nvSpPr>
        <p:spPr/>
        <p:txBody>
          <a:bodyPr/>
          <a:lstStyle/>
          <a:p>
            <a:r>
              <a:rPr lang="en-CA" dirty="0"/>
              <a:t>Summary (2)</a:t>
            </a:r>
          </a:p>
        </p:txBody>
      </p:sp>
      <p:sp>
        <p:nvSpPr>
          <p:cNvPr id="3" name="Content Placeholder 2">
            <a:extLst>
              <a:ext uri="{FF2B5EF4-FFF2-40B4-BE49-F238E27FC236}">
                <a16:creationId xmlns:a16="http://schemas.microsoft.com/office/drawing/2014/main" id="{259A9479-DDE3-49E7-8500-E9FA54FE05E4}"/>
              </a:ext>
            </a:extLst>
          </p:cNvPr>
          <p:cNvSpPr>
            <a:spLocks noGrp="1"/>
          </p:cNvSpPr>
          <p:nvPr>
            <p:ph idx="1"/>
          </p:nvPr>
        </p:nvSpPr>
        <p:spPr/>
        <p:txBody>
          <a:bodyPr/>
          <a:lstStyle/>
          <a:p>
            <a:r>
              <a:rPr lang="en-CA" dirty="0"/>
              <a:t>Overall performance (time accuracy) is dependent on equipment capability and network design</a:t>
            </a:r>
          </a:p>
          <a:p>
            <a:r>
              <a:rPr lang="en-CA" dirty="0"/>
              <a:t>Asymmetry is one known contributor to timing error, but this can be avoided largely by developing and following simple and consistent design guidelines</a:t>
            </a:r>
          </a:p>
          <a:p>
            <a:pPr lvl="1"/>
            <a:r>
              <a:rPr lang="en-CA" dirty="0"/>
              <a:t>Create specific rules for sync distribution in DCs (and CRAN) to develop rules to ensure that costly measurements can be avoided and consequently rules that tell you where you should measure.</a:t>
            </a:r>
          </a:p>
          <a:p>
            <a:r>
              <a:rPr lang="en-CA" dirty="0"/>
              <a:t>Understand the requirements: absolute time or relative time</a:t>
            </a:r>
          </a:p>
          <a:p>
            <a:pPr lvl="1"/>
            <a:r>
              <a:rPr lang="en-CA" dirty="0"/>
              <a:t>Is your environment capable of meeting both cases?</a:t>
            </a:r>
          </a:p>
        </p:txBody>
      </p:sp>
      <p:sp>
        <p:nvSpPr>
          <p:cNvPr id="5" name="Date Placeholder 4">
            <a:extLst>
              <a:ext uri="{FF2B5EF4-FFF2-40B4-BE49-F238E27FC236}">
                <a16:creationId xmlns:a16="http://schemas.microsoft.com/office/drawing/2014/main" id="{0720DE55-B4A6-4DB2-BD02-6DF479F2928F}"/>
              </a:ext>
            </a:extLst>
          </p:cNvPr>
          <p:cNvSpPr>
            <a:spLocks noGrp="1"/>
          </p:cNvSpPr>
          <p:nvPr>
            <p:ph type="dt" sz="half" idx="10"/>
          </p:nvPr>
        </p:nvSpPr>
        <p:spPr/>
        <p:txBody>
          <a:bodyPr/>
          <a:lstStyle/>
          <a:p>
            <a:r>
              <a:rPr lang="en-US" altLang="zh-CN"/>
              <a:t>ISFT 2018</a:t>
            </a:r>
            <a:endParaRPr lang="zh-CN" altLang="en-US" dirty="0"/>
          </a:p>
        </p:txBody>
      </p:sp>
      <p:sp>
        <p:nvSpPr>
          <p:cNvPr id="6" name="Slide Number Placeholder 5">
            <a:extLst>
              <a:ext uri="{FF2B5EF4-FFF2-40B4-BE49-F238E27FC236}">
                <a16:creationId xmlns:a16="http://schemas.microsoft.com/office/drawing/2014/main" id="{BE0D70AA-5CEB-4D77-BF0E-9BF0347C0392}"/>
              </a:ext>
            </a:extLst>
          </p:cNvPr>
          <p:cNvSpPr>
            <a:spLocks noGrp="1"/>
          </p:cNvSpPr>
          <p:nvPr>
            <p:ph type="sldNum" sz="quarter" idx="12"/>
          </p:nvPr>
        </p:nvSpPr>
        <p:spPr/>
        <p:txBody>
          <a:bodyPr/>
          <a:lstStyle/>
          <a:p>
            <a:fld id="{8F184B70-6C04-4661-B6D2-1E8A52942FD2}" type="slidenum">
              <a:rPr lang="zh-CN" altLang="en-US" smtClean="0"/>
              <a:t>22</a:t>
            </a:fld>
            <a:endParaRPr lang="zh-CN" altLang="en-US" dirty="0"/>
          </a:p>
        </p:txBody>
      </p:sp>
    </p:spTree>
    <p:extLst>
      <p:ext uri="{BB962C8B-B14F-4D97-AF65-F5344CB8AC3E}">
        <p14:creationId xmlns:p14="http://schemas.microsoft.com/office/powerpoint/2010/main" val="221700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1470-3049-4CEF-82A0-B02E9D88CF4F}"/>
              </a:ext>
            </a:extLst>
          </p:cNvPr>
          <p:cNvSpPr>
            <a:spLocks noGrp="1"/>
          </p:cNvSpPr>
          <p:nvPr>
            <p:ph type="title"/>
          </p:nvPr>
        </p:nvSpPr>
        <p:spPr/>
        <p:txBody>
          <a:bodyPr/>
          <a:lstStyle/>
          <a:p>
            <a:endParaRPr lang="en-CA" dirty="0"/>
          </a:p>
        </p:txBody>
      </p:sp>
      <p:sp>
        <p:nvSpPr>
          <p:cNvPr id="4" name="Date Placeholder 3">
            <a:extLst>
              <a:ext uri="{FF2B5EF4-FFF2-40B4-BE49-F238E27FC236}">
                <a16:creationId xmlns:a16="http://schemas.microsoft.com/office/drawing/2014/main" id="{A3C133C8-45F4-4366-8F39-76A3F0DD070E}"/>
              </a:ext>
            </a:extLst>
          </p:cNvPr>
          <p:cNvSpPr>
            <a:spLocks noGrp="1"/>
          </p:cNvSpPr>
          <p:nvPr>
            <p:ph type="dt" sz="half" idx="10"/>
          </p:nvPr>
        </p:nvSpPr>
        <p:spPr/>
        <p:txBody>
          <a:bodyPr/>
          <a:lstStyle/>
          <a:p>
            <a:r>
              <a:rPr lang="en-US" altLang="zh-CN"/>
              <a:t>ISFT 2018</a:t>
            </a:r>
            <a:endParaRPr lang="zh-CN" altLang="en-US" dirty="0"/>
          </a:p>
        </p:txBody>
      </p:sp>
      <p:sp>
        <p:nvSpPr>
          <p:cNvPr id="5" name="Slide Number Placeholder 4">
            <a:extLst>
              <a:ext uri="{FF2B5EF4-FFF2-40B4-BE49-F238E27FC236}">
                <a16:creationId xmlns:a16="http://schemas.microsoft.com/office/drawing/2014/main" id="{B58146FF-F5AA-4B51-B532-AB7A15F32229}"/>
              </a:ext>
            </a:extLst>
          </p:cNvPr>
          <p:cNvSpPr>
            <a:spLocks noGrp="1"/>
          </p:cNvSpPr>
          <p:nvPr>
            <p:ph type="sldNum" sz="quarter" idx="12"/>
          </p:nvPr>
        </p:nvSpPr>
        <p:spPr/>
        <p:txBody>
          <a:bodyPr/>
          <a:lstStyle/>
          <a:p>
            <a:fld id="{8F184B70-6C04-4661-B6D2-1E8A52942FD2}" type="slidenum">
              <a:rPr lang="zh-CN" altLang="en-US" smtClean="0"/>
              <a:t>23</a:t>
            </a:fld>
            <a:endParaRPr lang="zh-CN" altLang="en-US" dirty="0"/>
          </a:p>
        </p:txBody>
      </p:sp>
      <p:sp>
        <p:nvSpPr>
          <p:cNvPr id="6" name="TextBox 5">
            <a:extLst>
              <a:ext uri="{FF2B5EF4-FFF2-40B4-BE49-F238E27FC236}">
                <a16:creationId xmlns:a16="http://schemas.microsoft.com/office/drawing/2014/main" id="{3A4C9865-AEDD-48EB-A60F-5E07414F815C}"/>
              </a:ext>
            </a:extLst>
          </p:cNvPr>
          <p:cNvSpPr txBox="1"/>
          <p:nvPr/>
        </p:nvSpPr>
        <p:spPr>
          <a:xfrm>
            <a:off x="4404792" y="4266704"/>
            <a:ext cx="2522101" cy="369332"/>
          </a:xfrm>
          <a:prstGeom prst="rect">
            <a:avLst/>
          </a:prstGeom>
          <a:noFill/>
        </p:spPr>
        <p:txBody>
          <a:bodyPr wrap="none" rtlCol="0">
            <a:spAutoFit/>
          </a:bodyPr>
          <a:lstStyle/>
          <a:p>
            <a:r>
              <a:rPr lang="en-CA" dirty="0"/>
              <a:t>(Some backup if needed)</a:t>
            </a:r>
          </a:p>
        </p:txBody>
      </p:sp>
      <p:sp>
        <p:nvSpPr>
          <p:cNvPr id="7" name="TextBox 6">
            <a:extLst>
              <a:ext uri="{FF2B5EF4-FFF2-40B4-BE49-F238E27FC236}">
                <a16:creationId xmlns:a16="http://schemas.microsoft.com/office/drawing/2014/main" id="{277EAC60-C6A1-43C3-B671-2EE3E1B71617}"/>
              </a:ext>
            </a:extLst>
          </p:cNvPr>
          <p:cNvSpPr txBox="1"/>
          <p:nvPr/>
        </p:nvSpPr>
        <p:spPr>
          <a:xfrm>
            <a:off x="4677628" y="3075057"/>
            <a:ext cx="2501900" cy="707886"/>
          </a:xfrm>
          <a:prstGeom prst="rect">
            <a:avLst/>
          </a:prstGeom>
          <a:noFill/>
        </p:spPr>
        <p:txBody>
          <a:bodyPr wrap="square" rtlCol="0">
            <a:spAutoFit/>
          </a:bodyPr>
          <a:lstStyle/>
          <a:p>
            <a:r>
              <a:rPr lang="en-CA" sz="4000" dirty="0"/>
              <a:t>Thank you</a:t>
            </a:r>
          </a:p>
        </p:txBody>
      </p:sp>
    </p:spTree>
    <p:extLst>
      <p:ext uri="{BB962C8B-B14F-4D97-AF65-F5344CB8AC3E}">
        <p14:creationId xmlns:p14="http://schemas.microsoft.com/office/powerpoint/2010/main" val="353912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69AB-EAC4-4034-864A-310BF7039BD8}"/>
              </a:ext>
            </a:extLst>
          </p:cNvPr>
          <p:cNvSpPr>
            <a:spLocks noGrp="1"/>
          </p:cNvSpPr>
          <p:nvPr>
            <p:ph type="title"/>
          </p:nvPr>
        </p:nvSpPr>
        <p:spPr/>
        <p:txBody>
          <a:bodyPr/>
          <a:lstStyle/>
          <a:p>
            <a:r>
              <a:rPr lang="en-CA" dirty="0"/>
              <a:t>Correction field in IEEE 1588</a:t>
            </a:r>
          </a:p>
        </p:txBody>
      </p:sp>
      <p:sp>
        <p:nvSpPr>
          <p:cNvPr id="4" name="Date Placeholder 3">
            <a:extLst>
              <a:ext uri="{FF2B5EF4-FFF2-40B4-BE49-F238E27FC236}">
                <a16:creationId xmlns:a16="http://schemas.microsoft.com/office/drawing/2014/main" id="{0FD25E69-2E63-466A-8AEA-303374F2F078}"/>
              </a:ext>
            </a:extLst>
          </p:cNvPr>
          <p:cNvSpPr>
            <a:spLocks noGrp="1"/>
          </p:cNvSpPr>
          <p:nvPr>
            <p:ph type="dt" sz="half" idx="10"/>
          </p:nvPr>
        </p:nvSpPr>
        <p:spPr/>
        <p:txBody>
          <a:bodyPr/>
          <a:lstStyle/>
          <a:p>
            <a:r>
              <a:rPr lang="en-US" altLang="zh-CN"/>
              <a:t>ISFT 2018</a:t>
            </a:r>
            <a:endParaRPr lang="zh-CN" altLang="en-US" dirty="0"/>
          </a:p>
        </p:txBody>
      </p:sp>
      <p:sp>
        <p:nvSpPr>
          <p:cNvPr id="5" name="Slide Number Placeholder 4">
            <a:extLst>
              <a:ext uri="{FF2B5EF4-FFF2-40B4-BE49-F238E27FC236}">
                <a16:creationId xmlns:a16="http://schemas.microsoft.com/office/drawing/2014/main" id="{40821D74-538C-48EB-938D-33846A7C79BE}"/>
              </a:ext>
            </a:extLst>
          </p:cNvPr>
          <p:cNvSpPr>
            <a:spLocks noGrp="1"/>
          </p:cNvSpPr>
          <p:nvPr>
            <p:ph type="sldNum" sz="quarter" idx="12"/>
          </p:nvPr>
        </p:nvSpPr>
        <p:spPr/>
        <p:txBody>
          <a:bodyPr/>
          <a:lstStyle/>
          <a:p>
            <a:fld id="{8F184B70-6C04-4661-B6D2-1E8A52942FD2}" type="slidenum">
              <a:rPr lang="zh-CN" altLang="en-US" smtClean="0"/>
              <a:t>24</a:t>
            </a:fld>
            <a:endParaRPr lang="zh-CN" altLang="en-US" dirty="0"/>
          </a:p>
        </p:txBody>
      </p:sp>
      <p:pic>
        <p:nvPicPr>
          <p:cNvPr id="6" name="Picture 5">
            <a:extLst>
              <a:ext uri="{FF2B5EF4-FFF2-40B4-BE49-F238E27FC236}">
                <a16:creationId xmlns:a16="http://schemas.microsoft.com/office/drawing/2014/main" id="{52EDFAB6-94AF-4906-9D14-00710A74FE7A}"/>
              </a:ext>
            </a:extLst>
          </p:cNvPr>
          <p:cNvPicPr>
            <a:picLocks noChangeAspect="1"/>
          </p:cNvPicPr>
          <p:nvPr/>
        </p:nvPicPr>
        <p:blipFill>
          <a:blip r:embed="rId2"/>
          <a:stretch>
            <a:fillRect/>
          </a:stretch>
        </p:blipFill>
        <p:spPr>
          <a:xfrm>
            <a:off x="2371725" y="1257300"/>
            <a:ext cx="7448550" cy="4343400"/>
          </a:xfrm>
          <a:prstGeom prst="rect">
            <a:avLst/>
          </a:prstGeom>
        </p:spPr>
      </p:pic>
    </p:spTree>
    <p:extLst>
      <p:ext uri="{BB962C8B-B14F-4D97-AF65-F5344CB8AC3E}">
        <p14:creationId xmlns:p14="http://schemas.microsoft.com/office/powerpoint/2010/main" val="3023932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F209-FFA4-4796-A838-29A1528C7F06}"/>
              </a:ext>
            </a:extLst>
          </p:cNvPr>
          <p:cNvSpPr>
            <a:spLocks noGrp="1"/>
          </p:cNvSpPr>
          <p:nvPr>
            <p:ph type="title"/>
          </p:nvPr>
        </p:nvSpPr>
        <p:spPr/>
        <p:txBody>
          <a:bodyPr/>
          <a:lstStyle/>
          <a:p>
            <a:r>
              <a:rPr lang="en-CA" dirty="0"/>
              <a:t>Clock combiner used in </a:t>
            </a:r>
            <a:r>
              <a:rPr lang="en-CA" dirty="0" err="1"/>
              <a:t>cnPRTC</a:t>
            </a:r>
            <a:endParaRPr lang="en-CA" dirty="0"/>
          </a:p>
        </p:txBody>
      </p:sp>
      <p:pic>
        <p:nvPicPr>
          <p:cNvPr id="4" name="Grafik 3">
            <a:extLst>
              <a:ext uri="{FF2B5EF4-FFF2-40B4-BE49-F238E27FC236}">
                <a16:creationId xmlns:a16="http://schemas.microsoft.com/office/drawing/2014/main" id="{993EA120-C9E6-43C6-89E3-510B61A70E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53105" y="1708150"/>
            <a:ext cx="5685790" cy="3441700"/>
          </a:xfrm>
          <a:prstGeom prst="rect">
            <a:avLst/>
          </a:prstGeom>
          <a:noFill/>
        </p:spPr>
      </p:pic>
      <p:sp>
        <p:nvSpPr>
          <p:cNvPr id="3" name="Date Placeholder 2">
            <a:extLst>
              <a:ext uri="{FF2B5EF4-FFF2-40B4-BE49-F238E27FC236}">
                <a16:creationId xmlns:a16="http://schemas.microsoft.com/office/drawing/2014/main" id="{76E2C07D-6389-4E4C-AD55-D1720F0C8A58}"/>
              </a:ext>
            </a:extLst>
          </p:cNvPr>
          <p:cNvSpPr>
            <a:spLocks noGrp="1"/>
          </p:cNvSpPr>
          <p:nvPr>
            <p:ph type="dt" sz="half" idx="10"/>
          </p:nvPr>
        </p:nvSpPr>
        <p:spPr/>
        <p:txBody>
          <a:bodyPr/>
          <a:lstStyle/>
          <a:p>
            <a:r>
              <a:rPr lang="en-US" altLang="zh-CN"/>
              <a:t>ISFT 2018</a:t>
            </a:r>
            <a:endParaRPr lang="zh-CN" altLang="en-US" dirty="0"/>
          </a:p>
        </p:txBody>
      </p:sp>
      <p:sp>
        <p:nvSpPr>
          <p:cNvPr id="6" name="Slide Number Placeholder 5">
            <a:extLst>
              <a:ext uri="{FF2B5EF4-FFF2-40B4-BE49-F238E27FC236}">
                <a16:creationId xmlns:a16="http://schemas.microsoft.com/office/drawing/2014/main" id="{6EB8F3A9-46DB-49AA-9B80-EFB7488285DD}"/>
              </a:ext>
            </a:extLst>
          </p:cNvPr>
          <p:cNvSpPr>
            <a:spLocks noGrp="1"/>
          </p:cNvSpPr>
          <p:nvPr>
            <p:ph type="sldNum" sz="quarter" idx="12"/>
          </p:nvPr>
        </p:nvSpPr>
        <p:spPr/>
        <p:txBody>
          <a:bodyPr/>
          <a:lstStyle/>
          <a:p>
            <a:fld id="{8F184B70-6C04-4661-B6D2-1E8A52942FD2}" type="slidenum">
              <a:rPr lang="zh-CN" altLang="en-US" smtClean="0"/>
              <a:t>25</a:t>
            </a:fld>
            <a:endParaRPr lang="zh-CN" altLang="en-US" dirty="0"/>
          </a:p>
        </p:txBody>
      </p:sp>
    </p:spTree>
    <p:extLst>
      <p:ext uri="{BB962C8B-B14F-4D97-AF65-F5344CB8AC3E}">
        <p14:creationId xmlns:p14="http://schemas.microsoft.com/office/powerpoint/2010/main" val="353282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F4BF-5FF7-4202-8545-666E10EE6861}"/>
              </a:ext>
            </a:extLst>
          </p:cNvPr>
          <p:cNvSpPr>
            <a:spLocks noGrp="1"/>
          </p:cNvSpPr>
          <p:nvPr>
            <p:ph type="title"/>
          </p:nvPr>
        </p:nvSpPr>
        <p:spPr/>
        <p:txBody>
          <a:bodyPr/>
          <a:lstStyle/>
          <a:p>
            <a:r>
              <a:rPr lang="en-CA" dirty="0"/>
              <a:t>Data Centres</a:t>
            </a:r>
          </a:p>
        </p:txBody>
      </p:sp>
      <p:sp>
        <p:nvSpPr>
          <p:cNvPr id="4" name="Content Placeholder 3">
            <a:extLst>
              <a:ext uri="{FF2B5EF4-FFF2-40B4-BE49-F238E27FC236}">
                <a16:creationId xmlns:a16="http://schemas.microsoft.com/office/drawing/2014/main" id="{E690DEF7-8F5B-4303-8FC4-900F8564D83A}"/>
              </a:ext>
            </a:extLst>
          </p:cNvPr>
          <p:cNvSpPr>
            <a:spLocks noGrp="1"/>
          </p:cNvSpPr>
          <p:nvPr>
            <p:ph idx="1"/>
          </p:nvPr>
        </p:nvSpPr>
        <p:spPr/>
        <p:txBody>
          <a:bodyPr>
            <a:normAutofit fontScale="85000" lnSpcReduction="20000"/>
          </a:bodyPr>
          <a:lstStyle/>
          <a:p>
            <a:r>
              <a:rPr lang="en-CA" dirty="0"/>
              <a:t>Data centre architecture presents some challenges</a:t>
            </a:r>
          </a:p>
          <a:p>
            <a:pPr lvl="1"/>
            <a:r>
              <a:rPr lang="en-CA" dirty="0"/>
              <a:t>Different classes, wiring systems (e.g. structured)</a:t>
            </a:r>
          </a:p>
          <a:p>
            <a:r>
              <a:rPr lang="en-CA" dirty="0"/>
              <a:t>Scale: may have massive numbers of “network elements” with massive numbers of inter connections</a:t>
            </a:r>
          </a:p>
          <a:p>
            <a:r>
              <a:rPr lang="en-CA" dirty="0"/>
              <a:t>End-points may have very low quality clocks (compared to Telecom)</a:t>
            </a:r>
          </a:p>
          <a:p>
            <a:pPr lvl="1"/>
            <a:r>
              <a:rPr lang="en-CA" dirty="0"/>
              <a:t>Holdover not an option compared to Telecom</a:t>
            </a:r>
          </a:p>
          <a:p>
            <a:r>
              <a:rPr lang="en-CA" dirty="0"/>
              <a:t>Topology: may have clusters, resembling a star topology</a:t>
            </a:r>
          </a:p>
          <a:p>
            <a:pPr lvl="1"/>
            <a:r>
              <a:rPr lang="en-CA" dirty="0"/>
              <a:t>Mix of electrical and optical interconnect</a:t>
            </a:r>
          </a:p>
          <a:p>
            <a:pPr lvl="1"/>
            <a:r>
              <a:rPr lang="en-CA" dirty="0"/>
              <a:t>Migration of links from “low” speed may require care (e.g. optical modules)</a:t>
            </a:r>
          </a:p>
          <a:p>
            <a:r>
              <a:rPr lang="en-CA" dirty="0"/>
              <a:t>Timing requirements are loose compared to telecom, but network scale may be larger.</a:t>
            </a:r>
          </a:p>
          <a:p>
            <a:r>
              <a:rPr lang="en-CA" dirty="0"/>
              <a:t>Is timing a treated as a client or infrastructure component?</a:t>
            </a:r>
          </a:p>
          <a:p>
            <a:pPr lvl="1"/>
            <a:r>
              <a:rPr lang="en-CA" dirty="0"/>
              <a:t>Like power, failure cases need to be considered.</a:t>
            </a:r>
          </a:p>
        </p:txBody>
      </p:sp>
      <p:sp>
        <p:nvSpPr>
          <p:cNvPr id="3" name="Date Placeholder 2">
            <a:extLst>
              <a:ext uri="{FF2B5EF4-FFF2-40B4-BE49-F238E27FC236}">
                <a16:creationId xmlns:a16="http://schemas.microsoft.com/office/drawing/2014/main" id="{6F271CBF-D7B0-4F79-A1FE-F098A4FB94E1}"/>
              </a:ext>
            </a:extLst>
          </p:cNvPr>
          <p:cNvSpPr>
            <a:spLocks noGrp="1"/>
          </p:cNvSpPr>
          <p:nvPr>
            <p:ph type="dt" sz="half" idx="10"/>
          </p:nvPr>
        </p:nvSpPr>
        <p:spPr/>
        <p:txBody>
          <a:bodyPr/>
          <a:lstStyle/>
          <a:p>
            <a:r>
              <a:rPr lang="en-US" altLang="zh-CN"/>
              <a:t>ISFT 2018</a:t>
            </a:r>
            <a:endParaRPr lang="zh-CN" altLang="en-US" dirty="0"/>
          </a:p>
        </p:txBody>
      </p:sp>
      <p:sp>
        <p:nvSpPr>
          <p:cNvPr id="5" name="Slide Number Placeholder 4">
            <a:extLst>
              <a:ext uri="{FF2B5EF4-FFF2-40B4-BE49-F238E27FC236}">
                <a16:creationId xmlns:a16="http://schemas.microsoft.com/office/drawing/2014/main" id="{6DB27912-1885-4264-BB8B-B99ADE953D41}"/>
              </a:ext>
            </a:extLst>
          </p:cNvPr>
          <p:cNvSpPr>
            <a:spLocks noGrp="1"/>
          </p:cNvSpPr>
          <p:nvPr>
            <p:ph type="sldNum" sz="quarter" idx="12"/>
          </p:nvPr>
        </p:nvSpPr>
        <p:spPr/>
        <p:txBody>
          <a:bodyPr/>
          <a:lstStyle/>
          <a:p>
            <a:fld id="{8F184B70-6C04-4661-B6D2-1E8A52942FD2}" type="slidenum">
              <a:rPr lang="zh-CN" altLang="en-US" smtClean="0"/>
              <a:t>26</a:t>
            </a:fld>
            <a:endParaRPr lang="zh-CN" altLang="en-US" dirty="0"/>
          </a:p>
        </p:txBody>
      </p:sp>
    </p:spTree>
    <p:extLst>
      <p:ext uri="{BB962C8B-B14F-4D97-AF65-F5344CB8AC3E}">
        <p14:creationId xmlns:p14="http://schemas.microsoft.com/office/powerpoint/2010/main" val="3817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7C30-AED6-4E62-A859-CE77405D69A6}"/>
              </a:ext>
            </a:extLst>
          </p:cNvPr>
          <p:cNvSpPr>
            <a:spLocks noGrp="1"/>
          </p:cNvSpPr>
          <p:nvPr>
            <p:ph type="title"/>
          </p:nvPr>
        </p:nvSpPr>
        <p:spPr/>
        <p:txBody>
          <a:bodyPr>
            <a:normAutofit fontScale="90000"/>
          </a:bodyPr>
          <a:lstStyle/>
          <a:p>
            <a:r>
              <a:rPr lang="en-CA" dirty="0"/>
              <a:t>Asymmetry: the Achilles heel of time transfer</a:t>
            </a:r>
          </a:p>
        </p:txBody>
      </p:sp>
      <p:sp>
        <p:nvSpPr>
          <p:cNvPr id="3" name="Content Placeholder 2">
            <a:extLst>
              <a:ext uri="{FF2B5EF4-FFF2-40B4-BE49-F238E27FC236}">
                <a16:creationId xmlns:a16="http://schemas.microsoft.com/office/drawing/2014/main" id="{0570E435-7338-4AC6-9119-DF2448D38B78}"/>
              </a:ext>
            </a:extLst>
          </p:cNvPr>
          <p:cNvSpPr>
            <a:spLocks noGrp="1"/>
          </p:cNvSpPr>
          <p:nvPr>
            <p:ph idx="1"/>
          </p:nvPr>
        </p:nvSpPr>
        <p:spPr>
          <a:xfrm>
            <a:off x="846509" y="1412776"/>
            <a:ext cx="10515600" cy="4752528"/>
          </a:xfrm>
        </p:spPr>
        <p:txBody>
          <a:bodyPr>
            <a:normAutofit fontScale="92500" lnSpcReduction="20000"/>
          </a:bodyPr>
          <a:lstStyle/>
          <a:p>
            <a:r>
              <a:rPr lang="en-CA" dirty="0"/>
              <a:t>Two way time transfer by the exchange of time-messages is a well understood method of synchronizing two remote clocks.</a:t>
            </a:r>
          </a:p>
          <a:p>
            <a:pPr lvl="2"/>
            <a:r>
              <a:rPr lang="en-CA" dirty="0"/>
              <a:t>NTP</a:t>
            </a:r>
          </a:p>
          <a:p>
            <a:pPr lvl="2"/>
            <a:r>
              <a:rPr lang="en-CA" dirty="0"/>
              <a:t>PTP</a:t>
            </a:r>
          </a:p>
          <a:p>
            <a:pPr lvl="2"/>
            <a:r>
              <a:rPr lang="en-CA" dirty="0"/>
              <a:t>Satellite</a:t>
            </a:r>
          </a:p>
          <a:p>
            <a:r>
              <a:rPr lang="en-CA" dirty="0"/>
              <a:t>Interest is now the distribution of time over a network of clocks</a:t>
            </a:r>
          </a:p>
          <a:p>
            <a:r>
              <a:rPr lang="en-CA" dirty="0"/>
              <a:t>Industry focus is on PTP</a:t>
            </a:r>
          </a:p>
          <a:p>
            <a:pPr lvl="1"/>
            <a:r>
              <a:rPr lang="en-CA" dirty="0"/>
              <a:t>High performance, low relative cost, broad applications</a:t>
            </a:r>
          </a:p>
          <a:p>
            <a:pPr lvl="1"/>
            <a:r>
              <a:rPr lang="en-CA" dirty="0"/>
              <a:t>Industrial automation as the impetus, seen as valuable for Telecom, more accurate than NTP for new data centre applications.</a:t>
            </a:r>
          </a:p>
          <a:p>
            <a:r>
              <a:rPr lang="en-CA" dirty="0"/>
              <a:t>All basic methods share the same assumptions of symmetric path delay.</a:t>
            </a:r>
          </a:p>
          <a:p>
            <a:pPr lvl="1"/>
            <a:r>
              <a:rPr lang="en-CA" dirty="0"/>
              <a:t>Correct assumption for many applications</a:t>
            </a:r>
          </a:p>
          <a:p>
            <a:pPr lvl="1"/>
            <a:r>
              <a:rPr lang="en-CA" dirty="0"/>
              <a:t>Some consideration needed when pushing the limits</a:t>
            </a:r>
          </a:p>
        </p:txBody>
      </p:sp>
      <p:cxnSp>
        <p:nvCxnSpPr>
          <p:cNvPr id="5" name="Straight Arrow Connector 4">
            <a:extLst>
              <a:ext uri="{FF2B5EF4-FFF2-40B4-BE49-F238E27FC236}">
                <a16:creationId xmlns:a16="http://schemas.microsoft.com/office/drawing/2014/main" id="{C6274DF1-EB0E-40C8-B3A8-34AC85EEAD0A}"/>
              </a:ext>
            </a:extLst>
          </p:cNvPr>
          <p:cNvCxnSpPr>
            <a:cxnSpLocks/>
          </p:cNvCxnSpPr>
          <p:nvPr/>
        </p:nvCxnSpPr>
        <p:spPr>
          <a:xfrm>
            <a:off x="3143672" y="2092206"/>
            <a:ext cx="0" cy="616714"/>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8180896-CF27-454E-9945-E3DF5C7286BF}"/>
              </a:ext>
            </a:extLst>
          </p:cNvPr>
          <p:cNvSpPr txBox="1"/>
          <p:nvPr/>
        </p:nvSpPr>
        <p:spPr>
          <a:xfrm>
            <a:off x="3280596" y="2215897"/>
            <a:ext cx="3059364" cy="369332"/>
          </a:xfrm>
          <a:prstGeom prst="rect">
            <a:avLst/>
          </a:prstGeom>
          <a:noFill/>
        </p:spPr>
        <p:txBody>
          <a:bodyPr wrap="none" rtlCol="0">
            <a:spAutoFit/>
          </a:bodyPr>
          <a:lstStyle/>
          <a:p>
            <a:r>
              <a:rPr lang="en-CA" dirty="0"/>
              <a:t>Increasing accuracy achievable</a:t>
            </a:r>
          </a:p>
        </p:txBody>
      </p:sp>
      <p:sp>
        <p:nvSpPr>
          <p:cNvPr id="4" name="Date Placeholder 3">
            <a:extLst>
              <a:ext uri="{FF2B5EF4-FFF2-40B4-BE49-F238E27FC236}">
                <a16:creationId xmlns:a16="http://schemas.microsoft.com/office/drawing/2014/main" id="{61A69DC2-7A05-4487-B527-AA281202A7BD}"/>
              </a:ext>
            </a:extLst>
          </p:cNvPr>
          <p:cNvSpPr>
            <a:spLocks noGrp="1"/>
          </p:cNvSpPr>
          <p:nvPr>
            <p:ph type="dt" sz="half" idx="10"/>
          </p:nvPr>
        </p:nvSpPr>
        <p:spPr/>
        <p:txBody>
          <a:bodyPr/>
          <a:lstStyle/>
          <a:p>
            <a:r>
              <a:rPr lang="en-US" altLang="zh-CN"/>
              <a:t>ISFT 2018</a:t>
            </a:r>
            <a:endParaRPr lang="zh-CN" altLang="en-US" dirty="0"/>
          </a:p>
        </p:txBody>
      </p:sp>
      <p:sp>
        <p:nvSpPr>
          <p:cNvPr id="7" name="Slide Number Placeholder 6">
            <a:extLst>
              <a:ext uri="{FF2B5EF4-FFF2-40B4-BE49-F238E27FC236}">
                <a16:creationId xmlns:a16="http://schemas.microsoft.com/office/drawing/2014/main" id="{316B0E30-A798-4549-83D6-28E19E0087A2}"/>
              </a:ext>
            </a:extLst>
          </p:cNvPr>
          <p:cNvSpPr>
            <a:spLocks noGrp="1"/>
          </p:cNvSpPr>
          <p:nvPr>
            <p:ph type="sldNum" sz="quarter" idx="12"/>
          </p:nvPr>
        </p:nvSpPr>
        <p:spPr/>
        <p:txBody>
          <a:bodyPr/>
          <a:lstStyle/>
          <a:p>
            <a:fld id="{8F184B70-6C04-4661-B6D2-1E8A52942FD2}" type="slidenum">
              <a:rPr lang="zh-CN" altLang="en-US" smtClean="0"/>
              <a:t>3</a:t>
            </a:fld>
            <a:endParaRPr lang="zh-CN" altLang="en-US" dirty="0"/>
          </a:p>
        </p:txBody>
      </p:sp>
    </p:spTree>
    <p:extLst>
      <p:ext uri="{BB962C8B-B14F-4D97-AF65-F5344CB8AC3E}">
        <p14:creationId xmlns:p14="http://schemas.microsoft.com/office/powerpoint/2010/main" val="50537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7235-D0DC-4E3D-8109-5ACF501A335A}"/>
              </a:ext>
            </a:extLst>
          </p:cNvPr>
          <p:cNvSpPr>
            <a:spLocks noGrp="1"/>
          </p:cNvSpPr>
          <p:nvPr>
            <p:ph type="title"/>
          </p:nvPr>
        </p:nvSpPr>
        <p:spPr/>
        <p:txBody>
          <a:bodyPr>
            <a:normAutofit/>
          </a:bodyPr>
          <a:lstStyle/>
          <a:p>
            <a:r>
              <a:rPr lang="en-US" dirty="0"/>
              <a:t>Asymmetry and PTP offset calculations</a:t>
            </a:r>
            <a:endParaRPr lang="en-CA" dirty="0"/>
          </a:p>
        </p:txBody>
      </p:sp>
      <p:sp>
        <p:nvSpPr>
          <p:cNvPr id="5" name="Rectangle 4">
            <a:extLst>
              <a:ext uri="{FF2B5EF4-FFF2-40B4-BE49-F238E27FC236}">
                <a16:creationId xmlns:a16="http://schemas.microsoft.com/office/drawing/2014/main" id="{EEA1D50D-2719-4457-A014-2E9BAAD33D37}"/>
              </a:ext>
            </a:extLst>
          </p:cNvPr>
          <p:cNvSpPr/>
          <p:nvPr/>
        </p:nvSpPr>
        <p:spPr>
          <a:xfrm>
            <a:off x="1950188" y="1828801"/>
            <a:ext cx="955158" cy="1059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6" name="Rectangle 5">
            <a:extLst>
              <a:ext uri="{FF2B5EF4-FFF2-40B4-BE49-F238E27FC236}">
                <a16:creationId xmlns:a16="http://schemas.microsoft.com/office/drawing/2014/main" id="{82724700-C555-4EC4-AC57-DA9E3D5BDC4B}"/>
              </a:ext>
            </a:extLst>
          </p:cNvPr>
          <p:cNvSpPr/>
          <p:nvPr/>
        </p:nvSpPr>
        <p:spPr>
          <a:xfrm>
            <a:off x="6248400" y="1828801"/>
            <a:ext cx="955158" cy="1059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cxnSp>
        <p:nvCxnSpPr>
          <p:cNvPr id="7" name="Straight Arrow Connector 6">
            <a:extLst>
              <a:ext uri="{FF2B5EF4-FFF2-40B4-BE49-F238E27FC236}">
                <a16:creationId xmlns:a16="http://schemas.microsoft.com/office/drawing/2014/main" id="{AF258952-A01C-4755-B3DF-3088E6D15EB5}"/>
              </a:ext>
            </a:extLst>
          </p:cNvPr>
          <p:cNvCxnSpPr/>
          <p:nvPr/>
        </p:nvCxnSpPr>
        <p:spPr>
          <a:xfrm>
            <a:off x="2905347" y="2146515"/>
            <a:ext cx="334305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7714A3A-4B32-4348-BDDE-5C65701FAEAD}"/>
              </a:ext>
            </a:extLst>
          </p:cNvPr>
          <p:cNvSpPr/>
          <p:nvPr/>
        </p:nvSpPr>
        <p:spPr>
          <a:xfrm>
            <a:off x="4269858" y="1987657"/>
            <a:ext cx="341128" cy="158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84C14FE-1042-4F6D-B844-3867DC0CD2C0}"/>
              </a:ext>
            </a:extLst>
          </p:cNvPr>
          <p:cNvCxnSpPr/>
          <p:nvPr/>
        </p:nvCxnSpPr>
        <p:spPr>
          <a:xfrm flipH="1">
            <a:off x="2905347" y="2676040"/>
            <a:ext cx="334305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F2DE5E6-DC04-447C-B256-EFFBBDB0A0F2}"/>
              </a:ext>
            </a:extLst>
          </p:cNvPr>
          <p:cNvSpPr/>
          <p:nvPr/>
        </p:nvSpPr>
        <p:spPr>
          <a:xfrm>
            <a:off x="4269858" y="2517183"/>
            <a:ext cx="341128" cy="158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ABC8593-A989-4A29-BCFE-5F27E46AE65E}"/>
              </a:ext>
            </a:extLst>
          </p:cNvPr>
          <p:cNvSpPr/>
          <p:nvPr/>
        </p:nvSpPr>
        <p:spPr>
          <a:xfrm>
            <a:off x="4406309" y="2517183"/>
            <a:ext cx="341128" cy="158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AB896790-46A4-4BA7-BFA8-DAD9EC356259}"/>
              </a:ext>
            </a:extLst>
          </p:cNvPr>
          <p:cNvSpPr/>
          <p:nvPr/>
        </p:nvSpPr>
        <p:spPr>
          <a:xfrm>
            <a:off x="3007685" y="1721792"/>
            <a:ext cx="3104264" cy="305580"/>
          </a:xfrm>
          <a:custGeom>
            <a:avLst/>
            <a:gdLst>
              <a:gd name="connsiteX0" fmla="*/ 0 w 3467100"/>
              <a:gd name="connsiteY0" fmla="*/ 439737 h 439737"/>
              <a:gd name="connsiteX1" fmla="*/ 1638300 w 3467100"/>
              <a:gd name="connsiteY1" fmla="*/ 1587 h 439737"/>
              <a:gd name="connsiteX2" fmla="*/ 3467100 w 3467100"/>
              <a:gd name="connsiteY2" fmla="*/ 430212 h 439737"/>
            </a:gdLst>
            <a:ahLst/>
            <a:cxnLst>
              <a:cxn ang="0">
                <a:pos x="connsiteX0" y="connsiteY0"/>
              </a:cxn>
              <a:cxn ang="0">
                <a:pos x="connsiteX1" y="connsiteY1"/>
              </a:cxn>
              <a:cxn ang="0">
                <a:pos x="connsiteX2" y="connsiteY2"/>
              </a:cxn>
            </a:cxnLst>
            <a:rect l="l" t="t" r="r" b="b"/>
            <a:pathLst>
              <a:path w="3467100" h="439737">
                <a:moveTo>
                  <a:pt x="0" y="439737"/>
                </a:moveTo>
                <a:cubicBezTo>
                  <a:pt x="530225" y="221455"/>
                  <a:pt x="1060450" y="3174"/>
                  <a:pt x="1638300" y="1587"/>
                </a:cubicBezTo>
                <a:cubicBezTo>
                  <a:pt x="2216150" y="0"/>
                  <a:pt x="2841625" y="215106"/>
                  <a:pt x="3467100" y="430212"/>
                </a:cubicBezTo>
              </a:path>
            </a:pathLst>
          </a:custGeom>
          <a:ln>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a:extLst>
              <a:ext uri="{FF2B5EF4-FFF2-40B4-BE49-F238E27FC236}">
                <a16:creationId xmlns:a16="http://schemas.microsoft.com/office/drawing/2014/main" id="{DFFC1833-E31F-4C78-9B62-804FD6042319}"/>
              </a:ext>
            </a:extLst>
          </p:cNvPr>
          <p:cNvSpPr/>
          <p:nvPr/>
        </p:nvSpPr>
        <p:spPr>
          <a:xfrm flipV="1">
            <a:off x="3041798" y="2834898"/>
            <a:ext cx="3104264" cy="305580"/>
          </a:xfrm>
          <a:custGeom>
            <a:avLst/>
            <a:gdLst>
              <a:gd name="connsiteX0" fmla="*/ 0 w 3467100"/>
              <a:gd name="connsiteY0" fmla="*/ 439737 h 439737"/>
              <a:gd name="connsiteX1" fmla="*/ 1638300 w 3467100"/>
              <a:gd name="connsiteY1" fmla="*/ 1587 h 439737"/>
              <a:gd name="connsiteX2" fmla="*/ 3467100 w 3467100"/>
              <a:gd name="connsiteY2" fmla="*/ 430212 h 439737"/>
            </a:gdLst>
            <a:ahLst/>
            <a:cxnLst>
              <a:cxn ang="0">
                <a:pos x="connsiteX0" y="connsiteY0"/>
              </a:cxn>
              <a:cxn ang="0">
                <a:pos x="connsiteX1" y="connsiteY1"/>
              </a:cxn>
              <a:cxn ang="0">
                <a:pos x="connsiteX2" y="connsiteY2"/>
              </a:cxn>
            </a:cxnLst>
            <a:rect l="l" t="t" r="r" b="b"/>
            <a:pathLst>
              <a:path w="3467100" h="439737">
                <a:moveTo>
                  <a:pt x="0" y="439737"/>
                </a:moveTo>
                <a:cubicBezTo>
                  <a:pt x="530225" y="221455"/>
                  <a:pt x="1060450" y="3174"/>
                  <a:pt x="1638300" y="1587"/>
                </a:cubicBezTo>
                <a:cubicBezTo>
                  <a:pt x="2216150" y="0"/>
                  <a:pt x="2841625" y="215106"/>
                  <a:pt x="3467100" y="430212"/>
                </a:cubicBezTo>
              </a:path>
            </a:pathLst>
          </a:custGeom>
          <a:ln>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6AA631A-E2BC-4155-9679-139748CB463B}"/>
              </a:ext>
            </a:extLst>
          </p:cNvPr>
          <p:cNvSpPr txBox="1"/>
          <p:nvPr/>
        </p:nvSpPr>
        <p:spPr>
          <a:xfrm>
            <a:off x="4260998" y="1387098"/>
            <a:ext cx="449162" cy="369332"/>
          </a:xfrm>
          <a:prstGeom prst="rect">
            <a:avLst/>
          </a:prstGeom>
          <a:noFill/>
        </p:spPr>
        <p:txBody>
          <a:bodyPr wrap="none" rtlCol="0">
            <a:spAutoFit/>
          </a:bodyPr>
          <a:lstStyle/>
          <a:p>
            <a:r>
              <a:rPr lang="en-US" dirty="0" err="1"/>
              <a:t>d</a:t>
            </a:r>
            <a:r>
              <a:rPr lang="en-US" sz="1400" baseline="-25000" dirty="0" err="1"/>
              <a:t>ms</a:t>
            </a:r>
            <a:endParaRPr lang="en-US" baseline="-25000" dirty="0"/>
          </a:p>
        </p:txBody>
      </p:sp>
      <p:sp>
        <p:nvSpPr>
          <p:cNvPr id="15" name="TextBox 14">
            <a:extLst>
              <a:ext uri="{FF2B5EF4-FFF2-40B4-BE49-F238E27FC236}">
                <a16:creationId xmlns:a16="http://schemas.microsoft.com/office/drawing/2014/main" id="{65E372EE-EBDA-46FB-B516-9955122F9BE8}"/>
              </a:ext>
            </a:extLst>
          </p:cNvPr>
          <p:cNvSpPr txBox="1"/>
          <p:nvPr/>
        </p:nvSpPr>
        <p:spPr>
          <a:xfrm>
            <a:off x="4282028" y="2817314"/>
            <a:ext cx="449162" cy="369332"/>
          </a:xfrm>
          <a:prstGeom prst="rect">
            <a:avLst/>
          </a:prstGeom>
          <a:noFill/>
        </p:spPr>
        <p:txBody>
          <a:bodyPr wrap="none" rtlCol="0">
            <a:spAutoFit/>
          </a:bodyPr>
          <a:lstStyle/>
          <a:p>
            <a:r>
              <a:rPr lang="en-US" dirty="0" err="1"/>
              <a:t>d</a:t>
            </a:r>
            <a:r>
              <a:rPr lang="en-US" sz="1400" baseline="-25000" dirty="0" err="1"/>
              <a:t>sm</a:t>
            </a:r>
            <a:endParaRPr lang="en-US" baseline="-25000" dirty="0"/>
          </a:p>
        </p:txBody>
      </p:sp>
      <p:cxnSp>
        <p:nvCxnSpPr>
          <p:cNvPr id="16" name="Straight Arrow Connector 15">
            <a:extLst>
              <a:ext uri="{FF2B5EF4-FFF2-40B4-BE49-F238E27FC236}">
                <a16:creationId xmlns:a16="http://schemas.microsoft.com/office/drawing/2014/main" id="{8218E78C-92E5-4D97-B7B6-9FCAB90B3FAF}"/>
              </a:ext>
            </a:extLst>
          </p:cNvPr>
          <p:cNvCxnSpPr/>
          <p:nvPr/>
        </p:nvCxnSpPr>
        <p:spPr>
          <a:xfrm>
            <a:off x="8172893" y="1752600"/>
            <a:ext cx="0" cy="1376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9070DD9-3389-4EF4-808A-2DE1350EC902}"/>
              </a:ext>
            </a:extLst>
          </p:cNvPr>
          <p:cNvCxnSpPr/>
          <p:nvPr/>
        </p:nvCxnSpPr>
        <p:spPr>
          <a:xfrm>
            <a:off x="8172894" y="1964411"/>
            <a:ext cx="818707" cy="26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EC75B5B-297A-4B14-B85B-4B2A8D8B851D}"/>
              </a:ext>
            </a:extLst>
          </p:cNvPr>
          <p:cNvCxnSpPr/>
          <p:nvPr/>
        </p:nvCxnSpPr>
        <p:spPr>
          <a:xfrm>
            <a:off x="8991600" y="1752600"/>
            <a:ext cx="0" cy="1588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0A4BE2-1C07-48AE-82B0-13E9892C17E2}"/>
              </a:ext>
            </a:extLst>
          </p:cNvPr>
          <p:cNvCxnSpPr/>
          <p:nvPr/>
        </p:nvCxnSpPr>
        <p:spPr>
          <a:xfrm>
            <a:off x="8104669" y="1964410"/>
            <a:ext cx="115983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1A3F81-C883-429B-92ED-3C26D33299E9}"/>
              </a:ext>
            </a:extLst>
          </p:cNvPr>
          <p:cNvCxnSpPr/>
          <p:nvPr/>
        </p:nvCxnSpPr>
        <p:spPr>
          <a:xfrm>
            <a:off x="8104669" y="2229173"/>
            <a:ext cx="115983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C70562-5585-417B-9009-E49032F5BEC4}"/>
              </a:ext>
            </a:extLst>
          </p:cNvPr>
          <p:cNvSpPr txBox="1"/>
          <p:nvPr/>
        </p:nvSpPr>
        <p:spPr>
          <a:xfrm>
            <a:off x="7899991" y="1707755"/>
            <a:ext cx="357790" cy="369332"/>
          </a:xfrm>
          <a:prstGeom prst="rect">
            <a:avLst/>
          </a:prstGeom>
          <a:noFill/>
        </p:spPr>
        <p:txBody>
          <a:bodyPr wrap="none" rtlCol="0">
            <a:spAutoFit/>
          </a:bodyPr>
          <a:lstStyle/>
          <a:p>
            <a:r>
              <a:rPr lang="en-US" dirty="0"/>
              <a:t>T</a:t>
            </a:r>
            <a:r>
              <a:rPr lang="en-US" sz="1400" baseline="-25000" dirty="0"/>
              <a:t>1</a:t>
            </a:r>
            <a:endParaRPr lang="en-US" baseline="-25000" dirty="0"/>
          </a:p>
        </p:txBody>
      </p:sp>
      <p:sp>
        <p:nvSpPr>
          <p:cNvPr id="22" name="TextBox 21">
            <a:extLst>
              <a:ext uri="{FF2B5EF4-FFF2-40B4-BE49-F238E27FC236}">
                <a16:creationId xmlns:a16="http://schemas.microsoft.com/office/drawing/2014/main" id="{B72FB877-1170-439A-8E8D-9D0C85B3F9C5}"/>
              </a:ext>
            </a:extLst>
          </p:cNvPr>
          <p:cNvSpPr txBox="1"/>
          <p:nvPr/>
        </p:nvSpPr>
        <p:spPr>
          <a:xfrm>
            <a:off x="8923375" y="2017362"/>
            <a:ext cx="357790" cy="369332"/>
          </a:xfrm>
          <a:prstGeom prst="rect">
            <a:avLst/>
          </a:prstGeom>
          <a:noFill/>
        </p:spPr>
        <p:txBody>
          <a:bodyPr wrap="none" rtlCol="0">
            <a:spAutoFit/>
          </a:bodyPr>
          <a:lstStyle/>
          <a:p>
            <a:r>
              <a:rPr lang="en-US" dirty="0"/>
              <a:t>T</a:t>
            </a:r>
            <a:r>
              <a:rPr lang="en-US" sz="1400" baseline="-25000" dirty="0"/>
              <a:t>2</a:t>
            </a:r>
            <a:endParaRPr lang="en-US" baseline="-25000" dirty="0"/>
          </a:p>
        </p:txBody>
      </p:sp>
      <p:sp>
        <p:nvSpPr>
          <p:cNvPr id="23" name="TextBox 22">
            <a:extLst>
              <a:ext uri="{FF2B5EF4-FFF2-40B4-BE49-F238E27FC236}">
                <a16:creationId xmlns:a16="http://schemas.microsoft.com/office/drawing/2014/main" id="{AE2468CA-9F19-4990-9B3F-8EC04C2D7DEA}"/>
              </a:ext>
            </a:extLst>
          </p:cNvPr>
          <p:cNvSpPr txBox="1"/>
          <p:nvPr/>
        </p:nvSpPr>
        <p:spPr>
          <a:xfrm>
            <a:off x="7968217" y="1540790"/>
            <a:ext cx="381836" cy="369332"/>
          </a:xfrm>
          <a:prstGeom prst="rect">
            <a:avLst/>
          </a:prstGeom>
          <a:noFill/>
        </p:spPr>
        <p:txBody>
          <a:bodyPr wrap="none" rtlCol="0">
            <a:spAutoFit/>
          </a:bodyPr>
          <a:lstStyle/>
          <a:p>
            <a:r>
              <a:rPr lang="en-US" dirty="0"/>
              <a:t>M</a:t>
            </a:r>
            <a:endParaRPr lang="en-US" baseline="-25000" dirty="0"/>
          </a:p>
        </p:txBody>
      </p:sp>
      <p:sp>
        <p:nvSpPr>
          <p:cNvPr id="24" name="TextBox 23">
            <a:extLst>
              <a:ext uri="{FF2B5EF4-FFF2-40B4-BE49-F238E27FC236}">
                <a16:creationId xmlns:a16="http://schemas.microsoft.com/office/drawing/2014/main" id="{A56BFE9C-8AEB-4CD2-A328-44F15FF3518F}"/>
              </a:ext>
            </a:extLst>
          </p:cNvPr>
          <p:cNvSpPr txBox="1"/>
          <p:nvPr/>
        </p:nvSpPr>
        <p:spPr>
          <a:xfrm>
            <a:off x="8854402" y="1540790"/>
            <a:ext cx="290464" cy="369332"/>
          </a:xfrm>
          <a:prstGeom prst="rect">
            <a:avLst/>
          </a:prstGeom>
          <a:noFill/>
        </p:spPr>
        <p:txBody>
          <a:bodyPr wrap="none" rtlCol="0">
            <a:spAutoFit/>
          </a:bodyPr>
          <a:lstStyle/>
          <a:p>
            <a:r>
              <a:rPr lang="en-US" dirty="0"/>
              <a:t>S</a:t>
            </a:r>
            <a:endParaRPr lang="en-US" baseline="-25000" dirty="0"/>
          </a:p>
        </p:txBody>
      </p:sp>
      <p:cxnSp>
        <p:nvCxnSpPr>
          <p:cNvPr id="26" name="Straight Connector 25">
            <a:extLst>
              <a:ext uri="{FF2B5EF4-FFF2-40B4-BE49-F238E27FC236}">
                <a16:creationId xmlns:a16="http://schemas.microsoft.com/office/drawing/2014/main" id="{A052D7C7-CC6E-4393-A2DA-DE36C2F23DD6}"/>
              </a:ext>
            </a:extLst>
          </p:cNvPr>
          <p:cNvCxnSpPr/>
          <p:nvPr/>
        </p:nvCxnSpPr>
        <p:spPr>
          <a:xfrm>
            <a:off x="8104669" y="2440983"/>
            <a:ext cx="115983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0F2DD17-6A8C-4EAE-8AA1-E04BAD845656}"/>
              </a:ext>
            </a:extLst>
          </p:cNvPr>
          <p:cNvSpPr txBox="1"/>
          <p:nvPr/>
        </p:nvSpPr>
        <p:spPr>
          <a:xfrm>
            <a:off x="8923375" y="2229173"/>
            <a:ext cx="357790" cy="369332"/>
          </a:xfrm>
          <a:prstGeom prst="rect">
            <a:avLst/>
          </a:prstGeom>
          <a:noFill/>
        </p:spPr>
        <p:txBody>
          <a:bodyPr wrap="none" rtlCol="0">
            <a:spAutoFit/>
          </a:bodyPr>
          <a:lstStyle/>
          <a:p>
            <a:r>
              <a:rPr lang="en-US" dirty="0"/>
              <a:t>T</a:t>
            </a:r>
            <a:r>
              <a:rPr lang="en-US" sz="1400" baseline="-25000" dirty="0"/>
              <a:t>3</a:t>
            </a:r>
            <a:endParaRPr lang="en-US" baseline="-25000" dirty="0"/>
          </a:p>
        </p:txBody>
      </p:sp>
      <p:sp>
        <p:nvSpPr>
          <p:cNvPr id="30" name="Right Brace 29">
            <a:extLst>
              <a:ext uri="{FF2B5EF4-FFF2-40B4-BE49-F238E27FC236}">
                <a16:creationId xmlns:a16="http://schemas.microsoft.com/office/drawing/2014/main" id="{A8C0A375-183A-4DC4-8626-AA13AED734A4}"/>
              </a:ext>
            </a:extLst>
          </p:cNvPr>
          <p:cNvSpPr/>
          <p:nvPr/>
        </p:nvSpPr>
        <p:spPr>
          <a:xfrm>
            <a:off x="9332729" y="1964411"/>
            <a:ext cx="136451" cy="2647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4B876E21-DEDE-4576-AAA0-94D35A7DF6D2}"/>
              </a:ext>
            </a:extLst>
          </p:cNvPr>
          <p:cNvSpPr txBox="1"/>
          <p:nvPr/>
        </p:nvSpPr>
        <p:spPr>
          <a:xfrm>
            <a:off x="9469179" y="1964410"/>
            <a:ext cx="449162" cy="369332"/>
          </a:xfrm>
          <a:prstGeom prst="rect">
            <a:avLst/>
          </a:prstGeom>
          <a:noFill/>
        </p:spPr>
        <p:txBody>
          <a:bodyPr wrap="none" rtlCol="0">
            <a:spAutoFit/>
          </a:bodyPr>
          <a:lstStyle/>
          <a:p>
            <a:r>
              <a:rPr lang="en-US" dirty="0" err="1"/>
              <a:t>d</a:t>
            </a:r>
            <a:r>
              <a:rPr lang="en-US" sz="1400" baseline="-25000" dirty="0" err="1"/>
              <a:t>ms</a:t>
            </a:r>
            <a:endParaRPr lang="en-US" baseline="-25000" dirty="0"/>
          </a:p>
        </p:txBody>
      </p:sp>
      <p:grpSp>
        <p:nvGrpSpPr>
          <p:cNvPr id="62" name="Group 61">
            <a:extLst>
              <a:ext uri="{FF2B5EF4-FFF2-40B4-BE49-F238E27FC236}">
                <a16:creationId xmlns:a16="http://schemas.microsoft.com/office/drawing/2014/main" id="{F0E6B1A7-1FCE-4F25-A6B4-E011AF001856}"/>
              </a:ext>
            </a:extLst>
          </p:cNvPr>
          <p:cNvGrpSpPr/>
          <p:nvPr/>
        </p:nvGrpSpPr>
        <p:grpSpPr>
          <a:xfrm>
            <a:off x="7899991" y="2440983"/>
            <a:ext cx="2018350" cy="741337"/>
            <a:chOff x="7899991" y="2440983"/>
            <a:chExt cx="2018350" cy="741337"/>
          </a:xfrm>
        </p:grpSpPr>
        <p:grpSp>
          <p:nvGrpSpPr>
            <p:cNvPr id="61" name="Group 60">
              <a:extLst>
                <a:ext uri="{FF2B5EF4-FFF2-40B4-BE49-F238E27FC236}">
                  <a16:creationId xmlns:a16="http://schemas.microsoft.com/office/drawing/2014/main" id="{372C3A50-65B3-4AFE-A907-2929BF860353}"/>
                </a:ext>
              </a:extLst>
            </p:cNvPr>
            <p:cNvGrpSpPr/>
            <p:nvPr/>
          </p:nvGrpSpPr>
          <p:grpSpPr>
            <a:xfrm>
              <a:off x="7899991" y="2440983"/>
              <a:ext cx="2018350" cy="528189"/>
              <a:chOff x="7899991" y="2440983"/>
              <a:chExt cx="2018350" cy="528189"/>
            </a:xfrm>
          </p:grpSpPr>
          <p:sp>
            <p:nvSpPr>
              <p:cNvPr id="29" name="TextBox 28">
                <a:extLst>
                  <a:ext uri="{FF2B5EF4-FFF2-40B4-BE49-F238E27FC236}">
                    <a16:creationId xmlns:a16="http://schemas.microsoft.com/office/drawing/2014/main" id="{246AF708-6F72-4076-B48F-BE4D9FAF7A0D}"/>
                  </a:ext>
                </a:extLst>
              </p:cNvPr>
              <p:cNvSpPr txBox="1"/>
              <p:nvPr/>
            </p:nvSpPr>
            <p:spPr>
              <a:xfrm>
                <a:off x="7899991" y="2599840"/>
                <a:ext cx="357790" cy="369332"/>
              </a:xfrm>
              <a:prstGeom prst="rect">
                <a:avLst/>
              </a:prstGeom>
              <a:noFill/>
            </p:spPr>
            <p:txBody>
              <a:bodyPr wrap="none" rtlCol="0">
                <a:spAutoFit/>
              </a:bodyPr>
              <a:lstStyle/>
              <a:p>
                <a:r>
                  <a:rPr lang="en-US" dirty="0"/>
                  <a:t>T</a:t>
                </a:r>
                <a:r>
                  <a:rPr lang="en-US" sz="1400" baseline="-25000" dirty="0"/>
                  <a:t>4</a:t>
                </a:r>
                <a:endParaRPr lang="en-US" baseline="-25000" dirty="0"/>
              </a:p>
            </p:txBody>
          </p:sp>
          <p:cxnSp>
            <p:nvCxnSpPr>
              <p:cNvPr id="25" name="Straight Arrow Connector 24">
                <a:extLst>
                  <a:ext uri="{FF2B5EF4-FFF2-40B4-BE49-F238E27FC236}">
                    <a16:creationId xmlns:a16="http://schemas.microsoft.com/office/drawing/2014/main" id="{A1D4E212-EB39-4CEE-AA2B-5371E1C223A1}"/>
                  </a:ext>
                </a:extLst>
              </p:cNvPr>
              <p:cNvCxnSpPr/>
              <p:nvPr/>
            </p:nvCxnSpPr>
            <p:spPr>
              <a:xfrm flipH="1">
                <a:off x="8172894" y="2440983"/>
                <a:ext cx="818707" cy="370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A0ED32-55A2-4237-9886-5A28DA4DECB4}"/>
                  </a:ext>
                </a:extLst>
              </p:cNvPr>
              <p:cNvCxnSpPr/>
              <p:nvPr/>
            </p:nvCxnSpPr>
            <p:spPr>
              <a:xfrm>
                <a:off x="8104669" y="2834898"/>
                <a:ext cx="115983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2" name="Right Brace 31">
                <a:extLst>
                  <a:ext uri="{FF2B5EF4-FFF2-40B4-BE49-F238E27FC236}">
                    <a16:creationId xmlns:a16="http://schemas.microsoft.com/office/drawing/2014/main" id="{6D3E6C83-BA65-4846-9230-1BB15B110BD3}"/>
                  </a:ext>
                </a:extLst>
              </p:cNvPr>
              <p:cNvSpPr/>
              <p:nvPr/>
            </p:nvSpPr>
            <p:spPr>
              <a:xfrm>
                <a:off x="9332729" y="2440983"/>
                <a:ext cx="136451" cy="3706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4CDB5057-0C6D-46BB-A442-DF327966A122}"/>
                  </a:ext>
                </a:extLst>
              </p:cNvPr>
              <p:cNvSpPr txBox="1"/>
              <p:nvPr/>
            </p:nvSpPr>
            <p:spPr>
              <a:xfrm>
                <a:off x="9469179" y="2502044"/>
                <a:ext cx="449162" cy="369332"/>
              </a:xfrm>
              <a:prstGeom prst="rect">
                <a:avLst/>
              </a:prstGeom>
              <a:noFill/>
            </p:spPr>
            <p:txBody>
              <a:bodyPr wrap="none" rtlCol="0">
                <a:spAutoFit/>
              </a:bodyPr>
              <a:lstStyle/>
              <a:p>
                <a:r>
                  <a:rPr lang="en-US" dirty="0" err="1"/>
                  <a:t>d</a:t>
                </a:r>
                <a:r>
                  <a:rPr lang="en-US" sz="1400" baseline="-25000" dirty="0" err="1"/>
                  <a:t>sm</a:t>
                </a:r>
                <a:endParaRPr lang="en-US" baseline="-25000" dirty="0"/>
              </a:p>
            </p:txBody>
          </p:sp>
        </p:grpSp>
        <p:cxnSp>
          <p:nvCxnSpPr>
            <p:cNvPr id="34" name="Straight Arrow Connector 33">
              <a:extLst>
                <a:ext uri="{FF2B5EF4-FFF2-40B4-BE49-F238E27FC236}">
                  <a16:creationId xmlns:a16="http://schemas.microsoft.com/office/drawing/2014/main" id="{FED1640B-1894-4E64-9F63-8AD2261F8E48}"/>
                </a:ext>
              </a:extLst>
            </p:cNvPr>
            <p:cNvCxnSpPr/>
            <p:nvPr/>
          </p:nvCxnSpPr>
          <p:spPr>
            <a:xfrm>
              <a:off x="8172894" y="2917557"/>
              <a:ext cx="818707" cy="26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Freeform 41">
              <a:extLst>
                <a:ext uri="{FF2B5EF4-FFF2-40B4-BE49-F238E27FC236}">
                  <a16:creationId xmlns:a16="http://schemas.microsoft.com/office/drawing/2014/main" id="{DAA7F2F9-D20B-495B-BD7E-7568A7040CFB}"/>
                </a:ext>
              </a:extLst>
            </p:cNvPr>
            <p:cNvSpPr/>
            <p:nvPr/>
          </p:nvSpPr>
          <p:spPr>
            <a:xfrm>
              <a:off x="8172893" y="2811652"/>
              <a:ext cx="682256" cy="317715"/>
            </a:xfrm>
            <a:custGeom>
              <a:avLst/>
              <a:gdLst>
                <a:gd name="connsiteX0" fmla="*/ 0 w 809625"/>
                <a:gd name="connsiteY0" fmla="*/ 0 h 552450"/>
                <a:gd name="connsiteX1" fmla="*/ 247650 w 809625"/>
                <a:gd name="connsiteY1" fmla="*/ 200025 h 552450"/>
                <a:gd name="connsiteX2" fmla="*/ 561975 w 809625"/>
                <a:gd name="connsiteY2" fmla="*/ 457200 h 552450"/>
                <a:gd name="connsiteX3" fmla="*/ 809625 w 80962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809625" h="552450">
                  <a:moveTo>
                    <a:pt x="0" y="0"/>
                  </a:moveTo>
                  <a:lnTo>
                    <a:pt x="247650" y="200025"/>
                  </a:lnTo>
                  <a:cubicBezTo>
                    <a:pt x="341313" y="276225"/>
                    <a:pt x="468313" y="398463"/>
                    <a:pt x="561975" y="457200"/>
                  </a:cubicBezTo>
                  <a:cubicBezTo>
                    <a:pt x="655637" y="515937"/>
                    <a:pt x="732631" y="534193"/>
                    <a:pt x="809625" y="552450"/>
                  </a:cubicBezTo>
                </a:path>
              </a:pathLst>
            </a:custGeom>
            <a:ln w="19050">
              <a:prstDash val="sysDash"/>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46">
            <a:extLst>
              <a:ext uri="{FF2B5EF4-FFF2-40B4-BE49-F238E27FC236}">
                <a16:creationId xmlns:a16="http://schemas.microsoft.com/office/drawing/2014/main" id="{3876268C-534C-4E40-9CC2-0B1EAC02A288}"/>
              </a:ext>
            </a:extLst>
          </p:cNvPr>
          <p:cNvGrpSpPr/>
          <p:nvPr/>
        </p:nvGrpSpPr>
        <p:grpSpPr>
          <a:xfrm>
            <a:off x="2021958" y="2431942"/>
            <a:ext cx="381000" cy="381000"/>
            <a:chOff x="2590800" y="3810000"/>
            <a:chExt cx="762000" cy="762000"/>
          </a:xfrm>
        </p:grpSpPr>
        <p:sp>
          <p:nvSpPr>
            <p:cNvPr id="37" name="Freeform 44">
              <a:extLst>
                <a:ext uri="{FF2B5EF4-FFF2-40B4-BE49-F238E27FC236}">
                  <a16:creationId xmlns:a16="http://schemas.microsoft.com/office/drawing/2014/main" id="{DADF3233-5C60-443B-93AE-6F81F4163C38}"/>
                </a:ext>
              </a:extLst>
            </p:cNvPr>
            <p:cNvSpPr/>
            <p:nvPr/>
          </p:nvSpPr>
          <p:spPr>
            <a:xfrm>
              <a:off x="2667000" y="3962400"/>
              <a:ext cx="566737" cy="492124"/>
            </a:xfrm>
            <a:custGeom>
              <a:avLst/>
              <a:gdLst>
                <a:gd name="connsiteX0" fmla="*/ 0 w 566737"/>
                <a:gd name="connsiteY0" fmla="*/ 261937 h 492124"/>
                <a:gd name="connsiteX1" fmla="*/ 180975 w 566737"/>
                <a:gd name="connsiteY1" fmla="*/ 33337 h 492124"/>
                <a:gd name="connsiteX2" fmla="*/ 409575 w 566737"/>
                <a:gd name="connsiteY2" fmla="*/ 461962 h 492124"/>
                <a:gd name="connsiteX3" fmla="*/ 542925 w 566737"/>
                <a:gd name="connsiteY3" fmla="*/ 214312 h 492124"/>
                <a:gd name="connsiteX4" fmla="*/ 552450 w 566737"/>
                <a:gd name="connsiteY4" fmla="*/ 195262 h 49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7" h="492124">
                  <a:moveTo>
                    <a:pt x="0" y="261937"/>
                  </a:moveTo>
                  <a:cubicBezTo>
                    <a:pt x="56356" y="130968"/>
                    <a:pt x="112713" y="0"/>
                    <a:pt x="180975" y="33337"/>
                  </a:cubicBezTo>
                  <a:cubicBezTo>
                    <a:pt x="249237" y="66674"/>
                    <a:pt x="349250" y="431800"/>
                    <a:pt x="409575" y="461962"/>
                  </a:cubicBezTo>
                  <a:cubicBezTo>
                    <a:pt x="469900" y="492124"/>
                    <a:pt x="519113" y="258762"/>
                    <a:pt x="542925" y="214312"/>
                  </a:cubicBezTo>
                  <a:cubicBezTo>
                    <a:pt x="566737" y="169862"/>
                    <a:pt x="559593" y="182562"/>
                    <a:pt x="552450" y="19526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37">
              <a:extLst>
                <a:ext uri="{FF2B5EF4-FFF2-40B4-BE49-F238E27FC236}">
                  <a16:creationId xmlns:a16="http://schemas.microsoft.com/office/drawing/2014/main" id="{4442994F-E3B5-4531-89B8-422FEBDAB725}"/>
                </a:ext>
              </a:extLst>
            </p:cNvPr>
            <p:cNvSpPr/>
            <p:nvPr/>
          </p:nvSpPr>
          <p:spPr>
            <a:xfrm>
              <a:off x="2590800" y="38100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47">
            <a:extLst>
              <a:ext uri="{FF2B5EF4-FFF2-40B4-BE49-F238E27FC236}">
                <a16:creationId xmlns:a16="http://schemas.microsoft.com/office/drawing/2014/main" id="{3E39A838-11AF-4A7A-B22B-C67F81E3C09B}"/>
              </a:ext>
            </a:extLst>
          </p:cNvPr>
          <p:cNvGrpSpPr/>
          <p:nvPr/>
        </p:nvGrpSpPr>
        <p:grpSpPr>
          <a:xfrm>
            <a:off x="6746358" y="2431942"/>
            <a:ext cx="381000" cy="381000"/>
            <a:chOff x="2590800" y="3810000"/>
            <a:chExt cx="762000" cy="762000"/>
          </a:xfrm>
        </p:grpSpPr>
        <p:sp>
          <p:nvSpPr>
            <p:cNvPr id="40" name="Freeform 48">
              <a:extLst>
                <a:ext uri="{FF2B5EF4-FFF2-40B4-BE49-F238E27FC236}">
                  <a16:creationId xmlns:a16="http://schemas.microsoft.com/office/drawing/2014/main" id="{7CCF6C5E-7A40-465C-BBAE-350D749D9092}"/>
                </a:ext>
              </a:extLst>
            </p:cNvPr>
            <p:cNvSpPr/>
            <p:nvPr/>
          </p:nvSpPr>
          <p:spPr>
            <a:xfrm>
              <a:off x="2667000" y="3962400"/>
              <a:ext cx="566737" cy="492124"/>
            </a:xfrm>
            <a:custGeom>
              <a:avLst/>
              <a:gdLst>
                <a:gd name="connsiteX0" fmla="*/ 0 w 566737"/>
                <a:gd name="connsiteY0" fmla="*/ 261937 h 492124"/>
                <a:gd name="connsiteX1" fmla="*/ 180975 w 566737"/>
                <a:gd name="connsiteY1" fmla="*/ 33337 h 492124"/>
                <a:gd name="connsiteX2" fmla="*/ 409575 w 566737"/>
                <a:gd name="connsiteY2" fmla="*/ 461962 h 492124"/>
                <a:gd name="connsiteX3" fmla="*/ 542925 w 566737"/>
                <a:gd name="connsiteY3" fmla="*/ 214312 h 492124"/>
                <a:gd name="connsiteX4" fmla="*/ 552450 w 566737"/>
                <a:gd name="connsiteY4" fmla="*/ 195262 h 49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7" h="492124">
                  <a:moveTo>
                    <a:pt x="0" y="261937"/>
                  </a:moveTo>
                  <a:cubicBezTo>
                    <a:pt x="56356" y="130968"/>
                    <a:pt x="112713" y="0"/>
                    <a:pt x="180975" y="33337"/>
                  </a:cubicBezTo>
                  <a:cubicBezTo>
                    <a:pt x="249237" y="66674"/>
                    <a:pt x="349250" y="431800"/>
                    <a:pt x="409575" y="461962"/>
                  </a:cubicBezTo>
                  <a:cubicBezTo>
                    <a:pt x="469900" y="492124"/>
                    <a:pt x="519113" y="258762"/>
                    <a:pt x="542925" y="214312"/>
                  </a:cubicBezTo>
                  <a:cubicBezTo>
                    <a:pt x="566737" y="169862"/>
                    <a:pt x="559593" y="182562"/>
                    <a:pt x="552450" y="19526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Oval 40">
              <a:extLst>
                <a:ext uri="{FF2B5EF4-FFF2-40B4-BE49-F238E27FC236}">
                  <a16:creationId xmlns:a16="http://schemas.microsoft.com/office/drawing/2014/main" id="{C7D50457-8BF1-440E-A742-41379729A0B4}"/>
                </a:ext>
              </a:extLst>
            </p:cNvPr>
            <p:cNvSpPr/>
            <p:nvPr/>
          </p:nvSpPr>
          <p:spPr>
            <a:xfrm>
              <a:off x="2590800" y="38100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5B88CF4-7EB1-47EB-9DFB-4A76603E578B}"/>
              </a:ext>
            </a:extLst>
          </p:cNvPr>
          <p:cNvSpPr txBox="1"/>
          <p:nvPr/>
        </p:nvSpPr>
        <p:spPr>
          <a:xfrm>
            <a:off x="1631504" y="3429000"/>
            <a:ext cx="7521546" cy="369332"/>
          </a:xfrm>
          <a:prstGeom prst="rect">
            <a:avLst/>
          </a:prstGeom>
          <a:noFill/>
        </p:spPr>
        <p:txBody>
          <a:bodyPr wrap="none" rtlCol="0">
            <a:spAutoFit/>
          </a:bodyPr>
          <a:lstStyle/>
          <a:p>
            <a:r>
              <a:rPr lang="en-US" dirty="0"/>
              <a:t>Classic PTP message exchange: slave can calculate its offset from the master:</a:t>
            </a:r>
          </a:p>
        </p:txBody>
      </p:sp>
      <p:sp>
        <p:nvSpPr>
          <p:cNvPr id="43" name="TextBox 42">
            <a:extLst>
              <a:ext uri="{FF2B5EF4-FFF2-40B4-BE49-F238E27FC236}">
                <a16:creationId xmlns:a16="http://schemas.microsoft.com/office/drawing/2014/main" id="{1B3B4438-8503-4394-A8A4-DB4FFB7BF33B}"/>
              </a:ext>
            </a:extLst>
          </p:cNvPr>
          <p:cNvSpPr txBox="1"/>
          <p:nvPr/>
        </p:nvSpPr>
        <p:spPr>
          <a:xfrm>
            <a:off x="4450904" y="4046820"/>
            <a:ext cx="2829557" cy="369332"/>
          </a:xfrm>
          <a:prstGeom prst="rect">
            <a:avLst/>
          </a:prstGeom>
          <a:noFill/>
        </p:spPr>
        <p:txBody>
          <a:bodyPr wrap="none" rtlCol="0">
            <a:spAutoFit/>
          </a:bodyPr>
          <a:lstStyle/>
          <a:p>
            <a:r>
              <a:rPr lang="en-US" dirty="0"/>
              <a:t>T</a:t>
            </a:r>
            <a:r>
              <a:rPr lang="en-US" baseline="-25000" dirty="0"/>
              <a:t>2</a:t>
            </a:r>
            <a:r>
              <a:rPr lang="en-US" dirty="0"/>
              <a:t>=T</a:t>
            </a:r>
            <a:r>
              <a:rPr lang="en-US" baseline="-25000" dirty="0"/>
              <a:t>1</a:t>
            </a:r>
            <a:r>
              <a:rPr lang="en-US" dirty="0"/>
              <a:t>+d</a:t>
            </a:r>
            <a:r>
              <a:rPr lang="en-US" baseline="-25000" dirty="0"/>
              <a:t>ms</a:t>
            </a:r>
            <a:r>
              <a:rPr lang="en-US" dirty="0"/>
              <a:t>+Offset</a:t>
            </a:r>
            <a:r>
              <a:rPr lang="en-US" baseline="-25000" dirty="0"/>
              <a:t>SM   </a:t>
            </a:r>
            <a:r>
              <a:rPr lang="en-US" dirty="0"/>
              <a:t>         (1)</a:t>
            </a:r>
            <a:endParaRPr lang="en-US" baseline="-25000" dirty="0"/>
          </a:p>
        </p:txBody>
      </p:sp>
      <p:sp>
        <p:nvSpPr>
          <p:cNvPr id="44" name="TextBox 43">
            <a:extLst>
              <a:ext uri="{FF2B5EF4-FFF2-40B4-BE49-F238E27FC236}">
                <a16:creationId xmlns:a16="http://schemas.microsoft.com/office/drawing/2014/main" id="{9AC6D8B6-BE82-48DB-A7B0-11962D48A3D4}"/>
              </a:ext>
            </a:extLst>
          </p:cNvPr>
          <p:cNvSpPr txBox="1"/>
          <p:nvPr/>
        </p:nvSpPr>
        <p:spPr>
          <a:xfrm>
            <a:off x="4450904" y="4427820"/>
            <a:ext cx="2837572" cy="369332"/>
          </a:xfrm>
          <a:prstGeom prst="rect">
            <a:avLst/>
          </a:prstGeom>
          <a:noFill/>
        </p:spPr>
        <p:txBody>
          <a:bodyPr wrap="none" rtlCol="0">
            <a:spAutoFit/>
          </a:bodyPr>
          <a:lstStyle/>
          <a:p>
            <a:r>
              <a:rPr lang="en-US" dirty="0"/>
              <a:t>T</a:t>
            </a:r>
            <a:r>
              <a:rPr lang="en-US" baseline="-25000" dirty="0"/>
              <a:t>4</a:t>
            </a:r>
            <a:r>
              <a:rPr lang="en-US" dirty="0"/>
              <a:t>=T</a:t>
            </a:r>
            <a:r>
              <a:rPr lang="en-US" baseline="-25000" dirty="0"/>
              <a:t>3</a:t>
            </a:r>
            <a:r>
              <a:rPr lang="en-US" dirty="0"/>
              <a:t>+d</a:t>
            </a:r>
            <a:r>
              <a:rPr lang="en-US" baseline="-25000" dirty="0"/>
              <a:t>sm</a:t>
            </a:r>
            <a:r>
              <a:rPr lang="en-US" dirty="0"/>
              <a:t>-Offset</a:t>
            </a:r>
            <a:r>
              <a:rPr lang="en-US" baseline="-25000" dirty="0"/>
              <a:t>SM</a:t>
            </a:r>
            <a:r>
              <a:rPr lang="en-US" dirty="0"/>
              <a:t>            (2)</a:t>
            </a:r>
            <a:endParaRPr lang="en-US" baseline="-25000" dirty="0"/>
          </a:p>
        </p:txBody>
      </p:sp>
      <p:sp>
        <p:nvSpPr>
          <p:cNvPr id="45" name="TextBox 44">
            <a:extLst>
              <a:ext uri="{FF2B5EF4-FFF2-40B4-BE49-F238E27FC236}">
                <a16:creationId xmlns:a16="http://schemas.microsoft.com/office/drawing/2014/main" id="{80597C8F-E660-40C4-B24B-870143EAF8FB}"/>
              </a:ext>
            </a:extLst>
          </p:cNvPr>
          <p:cNvSpPr txBox="1"/>
          <p:nvPr/>
        </p:nvSpPr>
        <p:spPr>
          <a:xfrm>
            <a:off x="1631504" y="4791346"/>
            <a:ext cx="2286203" cy="369332"/>
          </a:xfrm>
          <a:prstGeom prst="rect">
            <a:avLst/>
          </a:prstGeom>
          <a:noFill/>
        </p:spPr>
        <p:txBody>
          <a:bodyPr wrap="square" rtlCol="0">
            <a:spAutoFit/>
          </a:bodyPr>
          <a:lstStyle/>
          <a:p>
            <a:r>
              <a:rPr lang="en-US" dirty="0"/>
              <a:t>Combining (1) and (2):</a:t>
            </a:r>
          </a:p>
        </p:txBody>
      </p:sp>
      <p:grpSp>
        <p:nvGrpSpPr>
          <p:cNvPr id="81" name="Group 80">
            <a:extLst>
              <a:ext uri="{FF2B5EF4-FFF2-40B4-BE49-F238E27FC236}">
                <a16:creationId xmlns:a16="http://schemas.microsoft.com/office/drawing/2014/main" id="{76030123-1238-4BDC-84B6-A9EF36C9F161}"/>
              </a:ext>
            </a:extLst>
          </p:cNvPr>
          <p:cNvGrpSpPr/>
          <p:nvPr/>
        </p:nvGrpSpPr>
        <p:grpSpPr>
          <a:xfrm>
            <a:off x="3612703" y="5096146"/>
            <a:ext cx="4596572" cy="925142"/>
            <a:chOff x="3612703" y="5096146"/>
            <a:chExt cx="4596572" cy="925142"/>
          </a:xfrm>
        </p:grpSpPr>
        <p:sp>
          <p:nvSpPr>
            <p:cNvPr id="46" name="TextBox 45">
              <a:extLst>
                <a:ext uri="{FF2B5EF4-FFF2-40B4-BE49-F238E27FC236}">
                  <a16:creationId xmlns:a16="http://schemas.microsoft.com/office/drawing/2014/main" id="{D560A396-B316-420E-96A5-D18A3530BC84}"/>
                </a:ext>
              </a:extLst>
            </p:cNvPr>
            <p:cNvSpPr txBox="1"/>
            <p:nvPr/>
          </p:nvSpPr>
          <p:spPr>
            <a:xfrm>
              <a:off x="3612703" y="5096146"/>
              <a:ext cx="4248214" cy="369332"/>
            </a:xfrm>
            <a:prstGeom prst="rect">
              <a:avLst/>
            </a:prstGeom>
            <a:noFill/>
          </p:spPr>
          <p:txBody>
            <a:bodyPr wrap="none" rtlCol="0">
              <a:spAutoFit/>
            </a:bodyPr>
            <a:lstStyle/>
            <a:p>
              <a:r>
                <a:rPr lang="en-US" dirty="0" err="1"/>
                <a:t>Offset</a:t>
              </a:r>
              <a:r>
                <a:rPr lang="en-US" baseline="-25000" dirty="0" err="1"/>
                <a:t>SM</a:t>
              </a:r>
              <a:r>
                <a:rPr lang="en-US" dirty="0"/>
                <a:t>=(T</a:t>
              </a:r>
              <a:r>
                <a:rPr lang="en-US" baseline="-25000" dirty="0"/>
                <a:t>2</a:t>
              </a:r>
              <a:r>
                <a:rPr lang="en-US" dirty="0"/>
                <a:t> – T</a:t>
              </a:r>
              <a:r>
                <a:rPr lang="en-US" baseline="-25000" dirty="0"/>
                <a:t>4</a:t>
              </a:r>
              <a:r>
                <a:rPr lang="en-US" dirty="0"/>
                <a:t> – T</a:t>
              </a:r>
              <a:r>
                <a:rPr lang="en-US" baseline="-25000" dirty="0"/>
                <a:t>1</a:t>
              </a:r>
              <a:r>
                <a:rPr lang="en-US" dirty="0"/>
                <a:t> + T</a:t>
              </a:r>
              <a:r>
                <a:rPr lang="en-US" baseline="-25000" dirty="0"/>
                <a:t>3</a:t>
              </a:r>
              <a:r>
                <a:rPr lang="en-US" dirty="0"/>
                <a:t> )/2+(</a:t>
              </a:r>
              <a:r>
                <a:rPr lang="en-US" dirty="0" err="1"/>
                <a:t>d</a:t>
              </a:r>
              <a:r>
                <a:rPr lang="en-US" baseline="-25000" dirty="0" err="1"/>
                <a:t>ms</a:t>
              </a:r>
              <a:r>
                <a:rPr lang="en-US" dirty="0"/>
                <a:t> – </a:t>
              </a:r>
              <a:r>
                <a:rPr lang="en-US" dirty="0" err="1"/>
                <a:t>d</a:t>
              </a:r>
              <a:r>
                <a:rPr lang="en-US" baseline="-25000" dirty="0" err="1"/>
                <a:t>sm</a:t>
              </a:r>
              <a:r>
                <a:rPr lang="en-US" dirty="0"/>
                <a:t> )/2</a:t>
              </a:r>
              <a:endParaRPr lang="en-US" baseline="-25000" dirty="0"/>
            </a:p>
          </p:txBody>
        </p:sp>
        <p:sp>
          <p:nvSpPr>
            <p:cNvPr id="47" name="Left Brace 46">
              <a:extLst>
                <a:ext uri="{FF2B5EF4-FFF2-40B4-BE49-F238E27FC236}">
                  <a16:creationId xmlns:a16="http://schemas.microsoft.com/office/drawing/2014/main" id="{ECD5A873-8136-4323-B726-78E04198DCB4}"/>
                </a:ext>
              </a:extLst>
            </p:cNvPr>
            <p:cNvSpPr/>
            <p:nvPr/>
          </p:nvSpPr>
          <p:spPr>
            <a:xfrm rot="16200000">
              <a:off x="6813103" y="5019946"/>
              <a:ext cx="304800" cy="1066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A8382F3C-FECE-4DC5-AB24-A80DC68F5CD1}"/>
                </a:ext>
              </a:extLst>
            </p:cNvPr>
            <p:cNvSpPr txBox="1"/>
            <p:nvPr/>
          </p:nvSpPr>
          <p:spPr>
            <a:xfrm>
              <a:off x="5793806" y="5651956"/>
              <a:ext cx="2415469" cy="369332"/>
            </a:xfrm>
            <a:prstGeom prst="rect">
              <a:avLst/>
            </a:prstGeom>
            <a:noFill/>
          </p:spPr>
          <p:txBody>
            <a:bodyPr wrap="none" rtlCol="0">
              <a:spAutoFit/>
            </a:bodyPr>
            <a:lstStyle/>
            <a:p>
              <a:r>
                <a:rPr lang="en-US" dirty="0"/>
                <a:t>Error due to asymmetry</a:t>
              </a:r>
            </a:p>
          </p:txBody>
        </p:sp>
      </p:grpSp>
      <p:sp>
        <p:nvSpPr>
          <p:cNvPr id="49" name="TextBox 48">
            <a:extLst>
              <a:ext uri="{FF2B5EF4-FFF2-40B4-BE49-F238E27FC236}">
                <a16:creationId xmlns:a16="http://schemas.microsoft.com/office/drawing/2014/main" id="{EBD8EABB-EF16-4D20-8E6B-5202F0A9DD24}"/>
              </a:ext>
            </a:extLst>
          </p:cNvPr>
          <p:cNvSpPr txBox="1"/>
          <p:nvPr/>
        </p:nvSpPr>
        <p:spPr>
          <a:xfrm>
            <a:off x="4800600" y="2209800"/>
            <a:ext cx="916172" cy="369332"/>
          </a:xfrm>
          <a:prstGeom prst="rect">
            <a:avLst/>
          </a:prstGeom>
          <a:noFill/>
        </p:spPr>
        <p:txBody>
          <a:bodyPr wrap="square" rtlCol="0">
            <a:spAutoFit/>
          </a:bodyPr>
          <a:lstStyle/>
          <a:p>
            <a:r>
              <a:rPr lang="en-US" dirty="0" err="1"/>
              <a:t>d</a:t>
            </a:r>
            <a:r>
              <a:rPr lang="en-US" sz="1400" baseline="-25000" dirty="0" err="1"/>
              <a:t>ms</a:t>
            </a:r>
            <a:r>
              <a:rPr lang="en-US" dirty="0" err="1"/>
              <a:t>≠d</a:t>
            </a:r>
            <a:r>
              <a:rPr lang="en-US" sz="1400" baseline="-25000" dirty="0" err="1"/>
              <a:t>sm</a:t>
            </a:r>
            <a:endParaRPr lang="en-US" baseline="-25000" dirty="0"/>
          </a:p>
        </p:txBody>
      </p:sp>
      <p:sp>
        <p:nvSpPr>
          <p:cNvPr id="3" name="Date Placeholder 2">
            <a:extLst>
              <a:ext uri="{FF2B5EF4-FFF2-40B4-BE49-F238E27FC236}">
                <a16:creationId xmlns:a16="http://schemas.microsoft.com/office/drawing/2014/main" id="{0EA0332F-CCAA-416D-8FCD-B52C18F07243}"/>
              </a:ext>
            </a:extLst>
          </p:cNvPr>
          <p:cNvSpPr>
            <a:spLocks noGrp="1"/>
          </p:cNvSpPr>
          <p:nvPr>
            <p:ph type="dt" sz="half" idx="10"/>
          </p:nvPr>
        </p:nvSpPr>
        <p:spPr/>
        <p:txBody>
          <a:bodyPr/>
          <a:lstStyle/>
          <a:p>
            <a:r>
              <a:rPr lang="en-US" altLang="zh-CN"/>
              <a:t>ISFT 2018</a:t>
            </a:r>
            <a:endParaRPr lang="zh-CN" altLang="en-US" dirty="0"/>
          </a:p>
        </p:txBody>
      </p:sp>
      <p:sp>
        <p:nvSpPr>
          <p:cNvPr id="4" name="Slide Number Placeholder 3">
            <a:extLst>
              <a:ext uri="{FF2B5EF4-FFF2-40B4-BE49-F238E27FC236}">
                <a16:creationId xmlns:a16="http://schemas.microsoft.com/office/drawing/2014/main" id="{991B5278-04D8-4AC3-B8C6-5D20AF4A22D4}"/>
              </a:ext>
            </a:extLst>
          </p:cNvPr>
          <p:cNvSpPr>
            <a:spLocks noGrp="1"/>
          </p:cNvSpPr>
          <p:nvPr>
            <p:ph type="sldNum" sz="quarter" idx="12"/>
          </p:nvPr>
        </p:nvSpPr>
        <p:spPr/>
        <p:txBody>
          <a:bodyPr/>
          <a:lstStyle/>
          <a:p>
            <a:fld id="{8F184B70-6C04-4661-B6D2-1E8A52942FD2}" type="slidenum">
              <a:rPr lang="zh-CN" altLang="en-US" smtClean="0"/>
              <a:t>4</a:t>
            </a:fld>
            <a:endParaRPr lang="zh-CN" altLang="en-US" dirty="0"/>
          </a:p>
        </p:txBody>
      </p:sp>
      <p:grpSp>
        <p:nvGrpSpPr>
          <p:cNvPr id="74" name="Group 73">
            <a:extLst>
              <a:ext uri="{FF2B5EF4-FFF2-40B4-BE49-F238E27FC236}">
                <a16:creationId xmlns:a16="http://schemas.microsoft.com/office/drawing/2014/main" id="{D7FA5C8D-2805-4E95-9AE5-D8080777F652}"/>
              </a:ext>
            </a:extLst>
          </p:cNvPr>
          <p:cNvGrpSpPr/>
          <p:nvPr/>
        </p:nvGrpSpPr>
        <p:grpSpPr>
          <a:xfrm>
            <a:off x="7894074" y="2348880"/>
            <a:ext cx="2018350" cy="719655"/>
            <a:chOff x="7894074" y="2348880"/>
            <a:chExt cx="2018350" cy="719655"/>
          </a:xfrm>
        </p:grpSpPr>
        <p:sp>
          <p:nvSpPr>
            <p:cNvPr id="52" name="Right Brace 51">
              <a:extLst>
                <a:ext uri="{FF2B5EF4-FFF2-40B4-BE49-F238E27FC236}">
                  <a16:creationId xmlns:a16="http://schemas.microsoft.com/office/drawing/2014/main" id="{71E8BF90-777F-4E09-8BBB-B530F9A10A31}"/>
                </a:ext>
              </a:extLst>
            </p:cNvPr>
            <p:cNvSpPr/>
            <p:nvPr/>
          </p:nvSpPr>
          <p:spPr>
            <a:xfrm>
              <a:off x="9336360" y="2420888"/>
              <a:ext cx="136451" cy="2647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7E7BBB9E-828C-4963-AB73-4CA2746BFDE1}"/>
                </a:ext>
              </a:extLst>
            </p:cNvPr>
            <p:cNvCxnSpPr/>
            <p:nvPr/>
          </p:nvCxnSpPr>
          <p:spPr>
            <a:xfrm>
              <a:off x="8121330" y="2685651"/>
              <a:ext cx="115983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DD23774-EBA9-48E7-A9BD-50547458E448}"/>
                </a:ext>
              </a:extLst>
            </p:cNvPr>
            <p:cNvSpPr txBox="1"/>
            <p:nvPr/>
          </p:nvSpPr>
          <p:spPr>
            <a:xfrm>
              <a:off x="9463262" y="2348880"/>
              <a:ext cx="449162" cy="369332"/>
            </a:xfrm>
            <a:prstGeom prst="rect">
              <a:avLst/>
            </a:prstGeom>
            <a:noFill/>
          </p:spPr>
          <p:txBody>
            <a:bodyPr wrap="none" rtlCol="0">
              <a:spAutoFit/>
            </a:bodyPr>
            <a:lstStyle/>
            <a:p>
              <a:r>
                <a:rPr lang="en-US" dirty="0" err="1"/>
                <a:t>d</a:t>
              </a:r>
              <a:r>
                <a:rPr lang="en-US" sz="1400" baseline="-25000" dirty="0" err="1"/>
                <a:t>sm</a:t>
              </a:r>
              <a:endParaRPr lang="en-US" baseline="-25000" dirty="0"/>
            </a:p>
          </p:txBody>
        </p:sp>
        <p:sp>
          <p:nvSpPr>
            <p:cNvPr id="67" name="TextBox 66">
              <a:extLst>
                <a:ext uri="{FF2B5EF4-FFF2-40B4-BE49-F238E27FC236}">
                  <a16:creationId xmlns:a16="http://schemas.microsoft.com/office/drawing/2014/main" id="{CB5A10FE-4096-4ABD-B121-797E38B59941}"/>
                </a:ext>
              </a:extLst>
            </p:cNvPr>
            <p:cNvSpPr txBox="1"/>
            <p:nvPr/>
          </p:nvSpPr>
          <p:spPr>
            <a:xfrm>
              <a:off x="7894074" y="2506896"/>
              <a:ext cx="357790" cy="369332"/>
            </a:xfrm>
            <a:prstGeom prst="rect">
              <a:avLst/>
            </a:prstGeom>
            <a:noFill/>
          </p:spPr>
          <p:txBody>
            <a:bodyPr wrap="none" rtlCol="0">
              <a:spAutoFit/>
            </a:bodyPr>
            <a:lstStyle/>
            <a:p>
              <a:r>
                <a:rPr lang="en-US" dirty="0"/>
                <a:t>T</a:t>
              </a:r>
              <a:r>
                <a:rPr lang="en-US" sz="1400" baseline="-25000" dirty="0"/>
                <a:t>4</a:t>
              </a:r>
              <a:endParaRPr lang="en-US" baseline="-25000" dirty="0"/>
            </a:p>
          </p:txBody>
        </p:sp>
        <p:cxnSp>
          <p:nvCxnSpPr>
            <p:cNvPr id="65" name="Straight Arrow Connector 64">
              <a:extLst>
                <a:ext uri="{FF2B5EF4-FFF2-40B4-BE49-F238E27FC236}">
                  <a16:creationId xmlns:a16="http://schemas.microsoft.com/office/drawing/2014/main" id="{11910107-A887-4DC3-8367-E71EFF62C8D3}"/>
                </a:ext>
              </a:extLst>
            </p:cNvPr>
            <p:cNvCxnSpPr/>
            <p:nvPr/>
          </p:nvCxnSpPr>
          <p:spPr>
            <a:xfrm>
              <a:off x="8175308" y="2803772"/>
              <a:ext cx="818707" cy="26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Freeform 41">
              <a:extLst>
                <a:ext uri="{FF2B5EF4-FFF2-40B4-BE49-F238E27FC236}">
                  <a16:creationId xmlns:a16="http://schemas.microsoft.com/office/drawing/2014/main" id="{C1E89525-74F9-45D2-86AD-51AE048F4C20}"/>
                </a:ext>
              </a:extLst>
            </p:cNvPr>
            <p:cNvSpPr/>
            <p:nvPr/>
          </p:nvSpPr>
          <p:spPr>
            <a:xfrm>
              <a:off x="8175307" y="2697867"/>
              <a:ext cx="682256" cy="317715"/>
            </a:xfrm>
            <a:custGeom>
              <a:avLst/>
              <a:gdLst>
                <a:gd name="connsiteX0" fmla="*/ 0 w 809625"/>
                <a:gd name="connsiteY0" fmla="*/ 0 h 552450"/>
                <a:gd name="connsiteX1" fmla="*/ 247650 w 809625"/>
                <a:gd name="connsiteY1" fmla="*/ 200025 h 552450"/>
                <a:gd name="connsiteX2" fmla="*/ 561975 w 809625"/>
                <a:gd name="connsiteY2" fmla="*/ 457200 h 552450"/>
                <a:gd name="connsiteX3" fmla="*/ 809625 w 80962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809625" h="552450">
                  <a:moveTo>
                    <a:pt x="0" y="0"/>
                  </a:moveTo>
                  <a:lnTo>
                    <a:pt x="247650" y="200025"/>
                  </a:lnTo>
                  <a:cubicBezTo>
                    <a:pt x="341313" y="276225"/>
                    <a:pt x="468313" y="398463"/>
                    <a:pt x="561975" y="457200"/>
                  </a:cubicBezTo>
                  <a:cubicBezTo>
                    <a:pt x="655637" y="515937"/>
                    <a:pt x="732631" y="534193"/>
                    <a:pt x="809625" y="552450"/>
                  </a:cubicBezTo>
                </a:path>
              </a:pathLst>
            </a:custGeom>
            <a:ln w="19050">
              <a:prstDash val="sysDash"/>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Arrow Connector 72">
              <a:extLst>
                <a:ext uri="{FF2B5EF4-FFF2-40B4-BE49-F238E27FC236}">
                  <a16:creationId xmlns:a16="http://schemas.microsoft.com/office/drawing/2014/main" id="{E51D0BF1-56B9-4059-8B78-D2D5F629F3C6}"/>
                </a:ext>
              </a:extLst>
            </p:cNvPr>
            <p:cNvCxnSpPr>
              <a:cxnSpLocks/>
            </p:cNvCxnSpPr>
            <p:nvPr/>
          </p:nvCxnSpPr>
          <p:spPr>
            <a:xfrm flipH="1">
              <a:off x="8166976" y="2420887"/>
              <a:ext cx="818707" cy="26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15F7A5ED-174B-47A8-A7F5-3057CCE515D4}"/>
              </a:ext>
            </a:extLst>
          </p:cNvPr>
          <p:cNvSpPr txBox="1"/>
          <p:nvPr/>
        </p:nvSpPr>
        <p:spPr>
          <a:xfrm>
            <a:off x="3613864" y="5096268"/>
            <a:ext cx="3004284" cy="369332"/>
          </a:xfrm>
          <a:prstGeom prst="rect">
            <a:avLst/>
          </a:prstGeom>
          <a:noFill/>
        </p:spPr>
        <p:txBody>
          <a:bodyPr wrap="none" rtlCol="0">
            <a:spAutoFit/>
          </a:bodyPr>
          <a:lstStyle/>
          <a:p>
            <a:r>
              <a:rPr lang="en-US" dirty="0" err="1"/>
              <a:t>Offset</a:t>
            </a:r>
            <a:r>
              <a:rPr lang="en-US" baseline="-25000" dirty="0" err="1"/>
              <a:t>SM</a:t>
            </a:r>
            <a:r>
              <a:rPr lang="en-US" dirty="0"/>
              <a:t>=(T</a:t>
            </a:r>
            <a:r>
              <a:rPr lang="en-US" baseline="-25000" dirty="0"/>
              <a:t>2</a:t>
            </a:r>
            <a:r>
              <a:rPr lang="en-US" dirty="0"/>
              <a:t> – T</a:t>
            </a:r>
            <a:r>
              <a:rPr lang="en-US" baseline="-25000" dirty="0"/>
              <a:t>4</a:t>
            </a:r>
            <a:r>
              <a:rPr lang="en-US" dirty="0"/>
              <a:t> – T</a:t>
            </a:r>
            <a:r>
              <a:rPr lang="en-US" baseline="-25000" dirty="0"/>
              <a:t>1</a:t>
            </a:r>
            <a:r>
              <a:rPr lang="en-US" dirty="0"/>
              <a:t> + T</a:t>
            </a:r>
            <a:r>
              <a:rPr lang="en-US" baseline="-25000" dirty="0"/>
              <a:t>3</a:t>
            </a:r>
            <a:r>
              <a:rPr lang="en-US" dirty="0"/>
              <a:t> )/2</a:t>
            </a:r>
            <a:endParaRPr lang="en-US" baseline="-25000" dirty="0"/>
          </a:p>
        </p:txBody>
      </p:sp>
    </p:spTree>
    <p:extLst>
      <p:ext uri="{BB962C8B-B14F-4D97-AF65-F5344CB8AC3E}">
        <p14:creationId xmlns:p14="http://schemas.microsoft.com/office/powerpoint/2010/main" val="114041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par>
                          <p:cTn id="11" fill="hold">
                            <p:stCondLst>
                              <p:cond delay="500"/>
                            </p:stCondLst>
                            <p:childTnLst>
                              <p:par>
                                <p:cTn id="12" presetID="10" presetClass="exit" presetSubtype="0" fill="hold" nodeType="afterEffect">
                                  <p:stCondLst>
                                    <p:cond delay="2100"/>
                                  </p:stCondLst>
                                  <p:childTnLst>
                                    <p:animEffect transition="out" filter="fade">
                                      <p:cBhvr>
                                        <p:cTn id="13" dur="500"/>
                                        <p:tgtEl>
                                          <p:spTgt spid="74"/>
                                        </p:tgtEl>
                                      </p:cBhvr>
                                    </p:animEffect>
                                    <p:set>
                                      <p:cBhvr>
                                        <p:cTn id="14" dur="1" fill="hold">
                                          <p:stCondLst>
                                            <p:cond delay="499"/>
                                          </p:stCondLst>
                                        </p:cTn>
                                        <p:tgtEl>
                                          <p:spTgt spid="74"/>
                                        </p:tgtEl>
                                        <p:attrNameLst>
                                          <p:attrName>style.visibility</p:attrName>
                                        </p:attrNameLst>
                                      </p:cBhvr>
                                      <p:to>
                                        <p:strVal val="hidden"/>
                                      </p:to>
                                    </p:set>
                                  </p:childTnLst>
                                </p:cTn>
                              </p:par>
                              <p:par>
                                <p:cTn id="15" presetID="10" presetClass="entr" presetSubtype="0" fill="hold" nodeType="withEffect">
                                  <p:stCondLst>
                                    <p:cond delay="210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par>
                          <p:cTn id="18" fill="hold">
                            <p:stCondLst>
                              <p:cond delay="3100"/>
                            </p:stCondLst>
                            <p:childTnLst>
                              <p:par>
                                <p:cTn id="19" presetID="10" presetClass="entr" presetSubtype="0" fill="hold" nodeType="afterEffect">
                                  <p:stCondLst>
                                    <p:cond delay="190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7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31AE-0B94-4749-B8EC-0E60E82E155F}"/>
              </a:ext>
            </a:extLst>
          </p:cNvPr>
          <p:cNvSpPr>
            <a:spLocks noGrp="1"/>
          </p:cNvSpPr>
          <p:nvPr>
            <p:ph type="title"/>
          </p:nvPr>
        </p:nvSpPr>
        <p:spPr/>
        <p:txBody>
          <a:bodyPr/>
          <a:lstStyle/>
          <a:p>
            <a:r>
              <a:rPr lang="en-CA" dirty="0"/>
              <a:t>Is Asymmetry a problem?</a:t>
            </a:r>
          </a:p>
        </p:txBody>
      </p:sp>
      <p:sp>
        <p:nvSpPr>
          <p:cNvPr id="3" name="Content Placeholder 2">
            <a:extLst>
              <a:ext uri="{FF2B5EF4-FFF2-40B4-BE49-F238E27FC236}">
                <a16:creationId xmlns:a16="http://schemas.microsoft.com/office/drawing/2014/main" id="{DD321502-D91C-4278-8DBA-B59D32B1FB9C}"/>
              </a:ext>
            </a:extLst>
          </p:cNvPr>
          <p:cNvSpPr>
            <a:spLocks noGrp="1"/>
          </p:cNvSpPr>
          <p:nvPr>
            <p:ph idx="1"/>
          </p:nvPr>
        </p:nvSpPr>
        <p:spPr/>
        <p:txBody>
          <a:bodyPr>
            <a:normAutofit fontScale="55000" lnSpcReduction="20000"/>
          </a:bodyPr>
          <a:lstStyle/>
          <a:p>
            <a:pPr marL="0" indent="0">
              <a:buNone/>
            </a:pPr>
            <a:endParaRPr lang="en-CA" dirty="0"/>
          </a:p>
          <a:p>
            <a:r>
              <a:rPr lang="en-CA" dirty="0"/>
              <a:t>Time distribution requirements vary based on application</a:t>
            </a:r>
          </a:p>
          <a:p>
            <a:pPr lvl="1"/>
            <a:r>
              <a:rPr lang="en-CA" dirty="0"/>
              <a:t>Telecom (e.g. 10’s of </a:t>
            </a:r>
            <a:r>
              <a:rPr lang="en-CA" dirty="0" err="1"/>
              <a:t>nS</a:t>
            </a:r>
            <a:r>
              <a:rPr lang="en-CA" dirty="0"/>
              <a:t> to microseconds)</a:t>
            </a:r>
          </a:p>
          <a:p>
            <a:pPr lvl="1"/>
            <a:r>
              <a:rPr lang="en-CA" dirty="0"/>
              <a:t>Finance (e.g. MiFID – 100microseconds, absolute, relative to UTC)</a:t>
            </a:r>
          </a:p>
          <a:p>
            <a:r>
              <a:rPr lang="en-CA" dirty="0"/>
              <a:t>Fibre asymmetry will lead to an error of about 2 </a:t>
            </a:r>
            <a:r>
              <a:rPr lang="en-CA" dirty="0" err="1"/>
              <a:t>nS</a:t>
            </a:r>
            <a:r>
              <a:rPr lang="en-CA" dirty="0"/>
              <a:t> for each meter of cable asymmetry.</a:t>
            </a:r>
          </a:p>
          <a:p>
            <a:pPr lvl="1"/>
            <a:r>
              <a:rPr lang="en-CA" dirty="0"/>
              <a:t>Telecom looks like the more stringent requirement, </a:t>
            </a:r>
          </a:p>
          <a:p>
            <a:pPr lvl="1"/>
            <a:r>
              <a:rPr lang="en-CA" dirty="0"/>
              <a:t>Finance needs to consider the entire distribution path.</a:t>
            </a:r>
          </a:p>
          <a:p>
            <a:pPr lvl="1"/>
            <a:r>
              <a:rPr lang="en-CA" dirty="0"/>
              <a:t>Clock models/architecture differ</a:t>
            </a:r>
          </a:p>
          <a:p>
            <a:r>
              <a:rPr lang="en-CA" dirty="0"/>
              <a:t>As PHY devices gets more complex, more sources of asymmetry may exist</a:t>
            </a:r>
          </a:p>
          <a:p>
            <a:pPr lvl="1"/>
            <a:r>
              <a:rPr lang="en-CA" dirty="0"/>
              <a:t>WDM/TDM system (e.g. OTN) </a:t>
            </a:r>
          </a:p>
          <a:p>
            <a:pPr lvl="1"/>
            <a:r>
              <a:rPr lang="en-CA" dirty="0"/>
              <a:t>Rate mis-match in non PTP-aware network elements.</a:t>
            </a:r>
          </a:p>
          <a:p>
            <a:pPr lvl="1"/>
            <a:r>
              <a:rPr lang="en-CA" dirty="0"/>
              <a:t>Asymmetry due to optical modules</a:t>
            </a:r>
          </a:p>
          <a:p>
            <a:r>
              <a:rPr lang="en-CA" dirty="0"/>
              <a:t>Combined sources of asymmetry could reach 10 </a:t>
            </a:r>
            <a:r>
              <a:rPr lang="en-CA" dirty="0" err="1"/>
              <a:t>nS</a:t>
            </a:r>
            <a:r>
              <a:rPr lang="en-CA" dirty="0"/>
              <a:t> </a:t>
            </a:r>
          </a:p>
          <a:p>
            <a:r>
              <a:rPr lang="en-CA" dirty="0"/>
              <a:t>Impact needs to be assessed relative to time accuracy requirements and expected deployment.</a:t>
            </a:r>
          </a:p>
          <a:p>
            <a:r>
              <a:rPr lang="en-CA" dirty="0"/>
              <a:t>Two examples follow:</a:t>
            </a:r>
          </a:p>
          <a:p>
            <a:pPr lvl="1"/>
            <a:r>
              <a:rPr lang="en-CA" dirty="0"/>
              <a:t>Wireless backhaul</a:t>
            </a:r>
          </a:p>
          <a:p>
            <a:pPr lvl="1"/>
            <a:r>
              <a:rPr lang="en-CA" dirty="0"/>
              <a:t>High accuracy core timing distribution</a:t>
            </a:r>
          </a:p>
        </p:txBody>
      </p:sp>
      <p:sp>
        <p:nvSpPr>
          <p:cNvPr id="5" name="Date Placeholder 4">
            <a:extLst>
              <a:ext uri="{FF2B5EF4-FFF2-40B4-BE49-F238E27FC236}">
                <a16:creationId xmlns:a16="http://schemas.microsoft.com/office/drawing/2014/main" id="{6D438241-29A1-4635-A2CF-2A341A0EC74E}"/>
              </a:ext>
            </a:extLst>
          </p:cNvPr>
          <p:cNvSpPr>
            <a:spLocks noGrp="1"/>
          </p:cNvSpPr>
          <p:nvPr>
            <p:ph type="dt" sz="half" idx="10"/>
          </p:nvPr>
        </p:nvSpPr>
        <p:spPr/>
        <p:txBody>
          <a:bodyPr/>
          <a:lstStyle/>
          <a:p>
            <a:r>
              <a:rPr lang="en-US" altLang="zh-CN"/>
              <a:t>ISFT 2018</a:t>
            </a:r>
            <a:endParaRPr lang="zh-CN" altLang="en-US" dirty="0"/>
          </a:p>
        </p:txBody>
      </p:sp>
      <p:sp>
        <p:nvSpPr>
          <p:cNvPr id="6" name="Slide Number Placeholder 5">
            <a:extLst>
              <a:ext uri="{FF2B5EF4-FFF2-40B4-BE49-F238E27FC236}">
                <a16:creationId xmlns:a16="http://schemas.microsoft.com/office/drawing/2014/main" id="{AF2FC794-1710-4589-BCD0-DE7F0F964E1C}"/>
              </a:ext>
            </a:extLst>
          </p:cNvPr>
          <p:cNvSpPr>
            <a:spLocks noGrp="1"/>
          </p:cNvSpPr>
          <p:nvPr>
            <p:ph type="sldNum" sz="quarter" idx="12"/>
          </p:nvPr>
        </p:nvSpPr>
        <p:spPr/>
        <p:txBody>
          <a:bodyPr/>
          <a:lstStyle/>
          <a:p>
            <a:fld id="{8F184B70-6C04-4661-B6D2-1E8A52942FD2}" type="slidenum">
              <a:rPr lang="zh-CN" altLang="en-US" smtClean="0"/>
              <a:t>5</a:t>
            </a:fld>
            <a:endParaRPr lang="zh-CN" altLang="en-US" dirty="0"/>
          </a:p>
        </p:txBody>
      </p:sp>
    </p:spTree>
    <p:extLst>
      <p:ext uri="{BB962C8B-B14F-4D97-AF65-F5344CB8AC3E}">
        <p14:creationId xmlns:p14="http://schemas.microsoft.com/office/powerpoint/2010/main" val="424854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5944-4081-4254-849C-FC07927BA459}"/>
              </a:ext>
            </a:extLst>
          </p:cNvPr>
          <p:cNvSpPr>
            <a:spLocks noGrp="1"/>
          </p:cNvSpPr>
          <p:nvPr>
            <p:ph type="title"/>
          </p:nvPr>
        </p:nvSpPr>
        <p:spPr/>
        <p:txBody>
          <a:bodyPr/>
          <a:lstStyle/>
          <a:p>
            <a:r>
              <a:rPr lang="en-CA" dirty="0"/>
              <a:t>Reference architecture: Telecom 1</a:t>
            </a:r>
          </a:p>
        </p:txBody>
      </p:sp>
      <p:pic>
        <p:nvPicPr>
          <p:cNvPr id="4" name="Picture 3">
            <a:extLst>
              <a:ext uri="{FF2B5EF4-FFF2-40B4-BE49-F238E27FC236}">
                <a16:creationId xmlns:a16="http://schemas.microsoft.com/office/drawing/2014/main" id="{739D982A-9BAB-4D7A-8150-2B44B84E852D}"/>
              </a:ext>
            </a:extLst>
          </p:cNvPr>
          <p:cNvPicPr>
            <a:picLocks noChangeAspect="1"/>
          </p:cNvPicPr>
          <p:nvPr/>
        </p:nvPicPr>
        <p:blipFill>
          <a:blip r:embed="rId2"/>
          <a:stretch>
            <a:fillRect/>
          </a:stretch>
        </p:blipFill>
        <p:spPr>
          <a:xfrm>
            <a:off x="-14690" y="1628800"/>
            <a:ext cx="6886076" cy="4996440"/>
          </a:xfrm>
          <a:prstGeom prst="rect">
            <a:avLst/>
          </a:prstGeom>
        </p:spPr>
      </p:pic>
      <p:sp>
        <p:nvSpPr>
          <p:cNvPr id="6" name="Content Placeholder 57">
            <a:extLst>
              <a:ext uri="{FF2B5EF4-FFF2-40B4-BE49-F238E27FC236}">
                <a16:creationId xmlns:a16="http://schemas.microsoft.com/office/drawing/2014/main" id="{6ADDFA03-93EC-4102-A377-A518AAF19185}"/>
              </a:ext>
            </a:extLst>
          </p:cNvPr>
          <p:cNvSpPr txBox="1">
            <a:spLocks/>
          </p:cNvSpPr>
          <p:nvPr/>
        </p:nvSpPr>
        <p:spPr>
          <a:xfrm>
            <a:off x="6744072" y="1951351"/>
            <a:ext cx="5181600" cy="435133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Key application of interest is related to wireless backhaul/fronthaul.</a:t>
            </a:r>
          </a:p>
          <a:p>
            <a:pPr fontAlgn="auto">
              <a:spcAft>
                <a:spcPts val="0"/>
              </a:spcAft>
            </a:pPr>
            <a:r>
              <a:rPr lang="en-US" dirty="0"/>
              <a:t>Technology assumed to be all Ethernet with Telecom boundary clocks present.</a:t>
            </a:r>
          </a:p>
          <a:p>
            <a:pPr fontAlgn="auto">
              <a:spcAft>
                <a:spcPts val="0"/>
              </a:spcAft>
            </a:pPr>
            <a:r>
              <a:rPr lang="en-US" dirty="0"/>
              <a:t>Asymmetry issues?</a:t>
            </a:r>
          </a:p>
          <a:p>
            <a:pPr fontAlgn="auto">
              <a:spcAft>
                <a:spcPts val="0"/>
              </a:spcAft>
            </a:pPr>
            <a:r>
              <a:rPr lang="en-US" dirty="0"/>
              <a:t>Manageable with appropriate network design.</a:t>
            </a:r>
          </a:p>
          <a:p>
            <a:pPr fontAlgn="auto">
              <a:spcAft>
                <a:spcPts val="0"/>
              </a:spcAft>
            </a:pPr>
            <a:r>
              <a:rPr lang="en-US" dirty="0"/>
              <a:t>Care needed when carrying links over TDM/WDM or high speed links</a:t>
            </a:r>
          </a:p>
          <a:p>
            <a:pPr fontAlgn="auto">
              <a:spcAft>
                <a:spcPts val="0"/>
              </a:spcAft>
            </a:pPr>
            <a:r>
              <a:rPr lang="en-US" dirty="0"/>
              <a:t>Radio CRAN may share similar issues to Data center and Finance.</a:t>
            </a:r>
          </a:p>
        </p:txBody>
      </p:sp>
      <p:sp>
        <p:nvSpPr>
          <p:cNvPr id="3" name="Date Placeholder 2">
            <a:extLst>
              <a:ext uri="{FF2B5EF4-FFF2-40B4-BE49-F238E27FC236}">
                <a16:creationId xmlns:a16="http://schemas.microsoft.com/office/drawing/2014/main" id="{04F8E60E-EF35-4525-8F4D-2B96AD7E3B22}"/>
              </a:ext>
            </a:extLst>
          </p:cNvPr>
          <p:cNvSpPr>
            <a:spLocks noGrp="1"/>
          </p:cNvSpPr>
          <p:nvPr>
            <p:ph type="dt" sz="half" idx="10"/>
          </p:nvPr>
        </p:nvSpPr>
        <p:spPr/>
        <p:txBody>
          <a:bodyPr/>
          <a:lstStyle/>
          <a:p>
            <a:r>
              <a:rPr lang="en-US" altLang="zh-CN"/>
              <a:t>ISFT 2018</a:t>
            </a:r>
            <a:endParaRPr lang="zh-CN" altLang="en-US" dirty="0"/>
          </a:p>
        </p:txBody>
      </p:sp>
      <p:sp>
        <p:nvSpPr>
          <p:cNvPr id="7" name="Slide Number Placeholder 6">
            <a:extLst>
              <a:ext uri="{FF2B5EF4-FFF2-40B4-BE49-F238E27FC236}">
                <a16:creationId xmlns:a16="http://schemas.microsoft.com/office/drawing/2014/main" id="{4483FF19-7EB5-48F5-93B6-B63CF790719C}"/>
              </a:ext>
            </a:extLst>
          </p:cNvPr>
          <p:cNvSpPr>
            <a:spLocks noGrp="1"/>
          </p:cNvSpPr>
          <p:nvPr>
            <p:ph type="sldNum" sz="quarter" idx="12"/>
          </p:nvPr>
        </p:nvSpPr>
        <p:spPr/>
        <p:txBody>
          <a:bodyPr/>
          <a:lstStyle/>
          <a:p>
            <a:fld id="{8F184B70-6C04-4661-B6D2-1E8A52942FD2}" type="slidenum">
              <a:rPr lang="zh-CN" altLang="en-US" smtClean="0"/>
              <a:t>6</a:t>
            </a:fld>
            <a:endParaRPr lang="zh-CN" altLang="en-US" dirty="0"/>
          </a:p>
        </p:txBody>
      </p:sp>
    </p:spTree>
    <p:extLst>
      <p:ext uri="{BB962C8B-B14F-4D97-AF65-F5344CB8AC3E}">
        <p14:creationId xmlns:p14="http://schemas.microsoft.com/office/powerpoint/2010/main" val="336171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8887-22D3-45C9-914E-E5DB2249BCAE}"/>
              </a:ext>
            </a:extLst>
          </p:cNvPr>
          <p:cNvSpPr>
            <a:spLocks noGrp="1"/>
          </p:cNvSpPr>
          <p:nvPr>
            <p:ph type="title"/>
          </p:nvPr>
        </p:nvSpPr>
        <p:spPr/>
        <p:txBody>
          <a:bodyPr/>
          <a:lstStyle/>
          <a:p>
            <a:r>
              <a:rPr lang="en-CA" dirty="0"/>
              <a:t>Reference architecture: Telecom 2</a:t>
            </a:r>
          </a:p>
        </p:txBody>
      </p:sp>
      <p:sp>
        <p:nvSpPr>
          <p:cNvPr id="3" name="Content Placeholder 2">
            <a:extLst>
              <a:ext uri="{FF2B5EF4-FFF2-40B4-BE49-F238E27FC236}">
                <a16:creationId xmlns:a16="http://schemas.microsoft.com/office/drawing/2014/main" id="{4E506634-679C-4C42-83CA-0C9E386F8963}"/>
              </a:ext>
            </a:extLst>
          </p:cNvPr>
          <p:cNvSpPr>
            <a:spLocks noGrp="1"/>
          </p:cNvSpPr>
          <p:nvPr>
            <p:ph idx="1"/>
          </p:nvPr>
        </p:nvSpPr>
        <p:spPr>
          <a:xfrm>
            <a:off x="983432" y="4158168"/>
            <a:ext cx="10515600" cy="2393371"/>
          </a:xfrm>
        </p:spPr>
        <p:txBody>
          <a:bodyPr/>
          <a:lstStyle/>
          <a:p>
            <a:r>
              <a:rPr lang="en-CA" dirty="0" err="1"/>
              <a:t>cnPRTC</a:t>
            </a:r>
            <a:r>
              <a:rPr lang="en-CA" dirty="0"/>
              <a:t>: Coherent network (Connected Enhanced) PRTC</a:t>
            </a:r>
          </a:p>
          <a:p>
            <a:pPr lvl="1"/>
            <a:r>
              <a:rPr lang="en-CA" dirty="0"/>
              <a:t>Intended for providing a highly accurate clock time distribution network</a:t>
            </a:r>
          </a:p>
          <a:p>
            <a:pPr lvl="1"/>
            <a:r>
              <a:rPr lang="en-CA" dirty="0"/>
              <a:t>Operates at the core (compared with RAN)</a:t>
            </a:r>
          </a:p>
          <a:p>
            <a:pPr lvl="1"/>
            <a:r>
              <a:rPr lang="en-CA" dirty="0"/>
              <a:t>Characterized by a few specialized nodes (</a:t>
            </a:r>
            <a:r>
              <a:rPr lang="en-CA" dirty="0" err="1"/>
              <a:t>CnPRTC</a:t>
            </a:r>
            <a:r>
              <a:rPr lang="en-CA" dirty="0"/>
              <a:t>)</a:t>
            </a:r>
          </a:p>
        </p:txBody>
      </p:sp>
      <p:pic>
        <p:nvPicPr>
          <p:cNvPr id="4" name="Bild 1">
            <a:extLst>
              <a:ext uri="{FF2B5EF4-FFF2-40B4-BE49-F238E27FC236}">
                <a16:creationId xmlns:a16="http://schemas.microsoft.com/office/drawing/2014/main" id="{C5B8E0B8-BC29-484B-9155-A2828E42F90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31504" y="1484786"/>
            <a:ext cx="8235896" cy="2601376"/>
          </a:xfrm>
          <a:prstGeom prst="rect">
            <a:avLst/>
          </a:prstGeom>
        </p:spPr>
      </p:pic>
      <p:sp>
        <p:nvSpPr>
          <p:cNvPr id="6" name="Date Placeholder 5">
            <a:extLst>
              <a:ext uri="{FF2B5EF4-FFF2-40B4-BE49-F238E27FC236}">
                <a16:creationId xmlns:a16="http://schemas.microsoft.com/office/drawing/2014/main" id="{070BCFE8-0378-4C0A-8AFF-9A003EA0ECF2}"/>
              </a:ext>
            </a:extLst>
          </p:cNvPr>
          <p:cNvSpPr>
            <a:spLocks noGrp="1"/>
          </p:cNvSpPr>
          <p:nvPr>
            <p:ph type="dt" sz="half" idx="10"/>
          </p:nvPr>
        </p:nvSpPr>
        <p:spPr/>
        <p:txBody>
          <a:bodyPr/>
          <a:lstStyle/>
          <a:p>
            <a:r>
              <a:rPr lang="en-US" altLang="zh-CN"/>
              <a:t>ISFT 2018</a:t>
            </a:r>
            <a:endParaRPr lang="zh-CN" altLang="en-US" dirty="0"/>
          </a:p>
        </p:txBody>
      </p:sp>
      <p:sp>
        <p:nvSpPr>
          <p:cNvPr id="7" name="Slide Number Placeholder 6">
            <a:extLst>
              <a:ext uri="{FF2B5EF4-FFF2-40B4-BE49-F238E27FC236}">
                <a16:creationId xmlns:a16="http://schemas.microsoft.com/office/drawing/2014/main" id="{58E04D14-2417-4670-92E7-361AE5CC411E}"/>
              </a:ext>
            </a:extLst>
          </p:cNvPr>
          <p:cNvSpPr>
            <a:spLocks noGrp="1"/>
          </p:cNvSpPr>
          <p:nvPr>
            <p:ph type="sldNum" sz="quarter" idx="12"/>
          </p:nvPr>
        </p:nvSpPr>
        <p:spPr/>
        <p:txBody>
          <a:bodyPr/>
          <a:lstStyle/>
          <a:p>
            <a:fld id="{8F184B70-6C04-4661-B6D2-1E8A52942FD2}" type="slidenum">
              <a:rPr lang="zh-CN" altLang="en-US" smtClean="0"/>
              <a:t>7</a:t>
            </a:fld>
            <a:endParaRPr lang="zh-CN" altLang="en-US" dirty="0"/>
          </a:p>
        </p:txBody>
      </p:sp>
      <p:sp>
        <p:nvSpPr>
          <p:cNvPr id="8" name="TextBox 7">
            <a:extLst>
              <a:ext uri="{FF2B5EF4-FFF2-40B4-BE49-F238E27FC236}">
                <a16:creationId xmlns:a16="http://schemas.microsoft.com/office/drawing/2014/main" id="{7DD650B9-9027-493F-9B57-8114508EEE52}"/>
              </a:ext>
            </a:extLst>
          </p:cNvPr>
          <p:cNvSpPr txBox="1"/>
          <p:nvPr/>
        </p:nvSpPr>
        <p:spPr>
          <a:xfrm>
            <a:off x="774700" y="6007100"/>
            <a:ext cx="4127500" cy="369332"/>
          </a:xfrm>
          <a:prstGeom prst="rect">
            <a:avLst/>
          </a:prstGeom>
          <a:noFill/>
        </p:spPr>
        <p:txBody>
          <a:bodyPr wrap="square" rtlCol="0">
            <a:spAutoFit/>
          </a:bodyPr>
          <a:lstStyle/>
          <a:p>
            <a:r>
              <a:rPr lang="en-CA" dirty="0"/>
              <a:t>Figure: Draft version of G.8275, Oct.2018</a:t>
            </a:r>
          </a:p>
        </p:txBody>
      </p:sp>
    </p:spTree>
    <p:extLst>
      <p:ext uri="{BB962C8B-B14F-4D97-AF65-F5344CB8AC3E}">
        <p14:creationId xmlns:p14="http://schemas.microsoft.com/office/powerpoint/2010/main" val="329621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D5CDB-F723-453F-BA69-49D80552858B}"/>
              </a:ext>
            </a:extLst>
          </p:cNvPr>
          <p:cNvSpPr>
            <a:spLocks noGrp="1"/>
          </p:cNvSpPr>
          <p:nvPr>
            <p:ph type="title"/>
          </p:nvPr>
        </p:nvSpPr>
        <p:spPr/>
        <p:txBody>
          <a:bodyPr/>
          <a:lstStyle/>
          <a:p>
            <a:r>
              <a:rPr lang="en-CA" dirty="0"/>
              <a:t>Accuracy requirements</a:t>
            </a:r>
          </a:p>
        </p:txBody>
      </p:sp>
      <p:sp>
        <p:nvSpPr>
          <p:cNvPr id="9" name="Content Placeholder 3">
            <a:extLst>
              <a:ext uri="{FF2B5EF4-FFF2-40B4-BE49-F238E27FC236}">
                <a16:creationId xmlns:a16="http://schemas.microsoft.com/office/drawing/2014/main" id="{A95CC2FE-9688-474F-B4C5-D17E941196AA}"/>
              </a:ext>
            </a:extLst>
          </p:cNvPr>
          <p:cNvSpPr>
            <a:spLocks noGrp="1"/>
          </p:cNvSpPr>
          <p:nvPr>
            <p:ph idx="1"/>
          </p:nvPr>
        </p:nvSpPr>
        <p:spPr>
          <a:xfrm>
            <a:off x="838200" y="1825625"/>
            <a:ext cx="5181600" cy="4351338"/>
          </a:xfrm>
        </p:spPr>
        <p:txBody>
          <a:bodyPr>
            <a:normAutofit lnSpcReduction="10000"/>
          </a:bodyPr>
          <a:lstStyle/>
          <a:p>
            <a:r>
              <a:rPr lang="en-CA" dirty="0"/>
              <a:t>Accuracy requirements vary based on specific use </a:t>
            </a:r>
            <a:r>
              <a:rPr lang="en-CA" i="1" dirty="0"/>
              <a:t>categories</a:t>
            </a:r>
          </a:p>
          <a:p>
            <a:r>
              <a:rPr lang="en-CA" dirty="0"/>
              <a:t>General assumptions for end-to-end accuracy for wireless can be very stringent</a:t>
            </a:r>
          </a:p>
          <a:p>
            <a:r>
              <a:rPr lang="en-CA" dirty="0"/>
              <a:t>Some assumptions for error due to asymmetry are between 20 </a:t>
            </a:r>
            <a:r>
              <a:rPr lang="en-CA" dirty="0" err="1"/>
              <a:t>nS</a:t>
            </a:r>
            <a:r>
              <a:rPr lang="en-CA" dirty="0"/>
              <a:t> and 40 </a:t>
            </a:r>
            <a:r>
              <a:rPr lang="en-CA" dirty="0" err="1"/>
              <a:t>nS</a:t>
            </a:r>
            <a:r>
              <a:rPr lang="en-CA" dirty="0"/>
              <a:t>, which are in the order of the time error requirement.</a:t>
            </a:r>
          </a:p>
        </p:txBody>
      </p:sp>
      <p:pic>
        <p:nvPicPr>
          <p:cNvPr id="5" name="Picture 4" descr="cid:image001.png@01D4446A.9FB1D180">
            <a:extLst>
              <a:ext uri="{FF2B5EF4-FFF2-40B4-BE49-F238E27FC236}">
                <a16:creationId xmlns:a16="http://schemas.microsoft.com/office/drawing/2014/main" id="{4325A48E-EF6C-49F3-9E2A-A0678BECBE79}"/>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06137" y="1988840"/>
            <a:ext cx="4486275" cy="3989070"/>
          </a:xfrm>
          <a:prstGeom prst="rect">
            <a:avLst/>
          </a:prstGeom>
          <a:noFill/>
          <a:ln>
            <a:noFill/>
          </a:ln>
        </p:spPr>
      </p:pic>
      <p:sp>
        <p:nvSpPr>
          <p:cNvPr id="3" name="Date Placeholder 2">
            <a:extLst>
              <a:ext uri="{FF2B5EF4-FFF2-40B4-BE49-F238E27FC236}">
                <a16:creationId xmlns:a16="http://schemas.microsoft.com/office/drawing/2014/main" id="{28C189A2-4139-4924-8F9E-60D1C1681B8B}"/>
              </a:ext>
            </a:extLst>
          </p:cNvPr>
          <p:cNvSpPr>
            <a:spLocks noGrp="1"/>
          </p:cNvSpPr>
          <p:nvPr>
            <p:ph type="dt" sz="half" idx="10"/>
          </p:nvPr>
        </p:nvSpPr>
        <p:spPr/>
        <p:txBody>
          <a:bodyPr/>
          <a:lstStyle/>
          <a:p>
            <a:r>
              <a:rPr lang="en-US" altLang="zh-CN"/>
              <a:t>ISFT 2018</a:t>
            </a:r>
            <a:endParaRPr lang="zh-CN" altLang="en-US" dirty="0"/>
          </a:p>
        </p:txBody>
      </p:sp>
      <p:sp>
        <p:nvSpPr>
          <p:cNvPr id="4" name="Slide Number Placeholder 3">
            <a:extLst>
              <a:ext uri="{FF2B5EF4-FFF2-40B4-BE49-F238E27FC236}">
                <a16:creationId xmlns:a16="http://schemas.microsoft.com/office/drawing/2014/main" id="{B032979B-D60F-4D1C-95CE-8775C5020B7B}"/>
              </a:ext>
            </a:extLst>
          </p:cNvPr>
          <p:cNvSpPr>
            <a:spLocks noGrp="1"/>
          </p:cNvSpPr>
          <p:nvPr>
            <p:ph type="sldNum" sz="quarter" idx="12"/>
          </p:nvPr>
        </p:nvSpPr>
        <p:spPr/>
        <p:txBody>
          <a:bodyPr/>
          <a:lstStyle/>
          <a:p>
            <a:fld id="{8F184B70-6C04-4661-B6D2-1E8A52942FD2}" type="slidenum">
              <a:rPr lang="zh-CN" altLang="en-US" smtClean="0"/>
              <a:t>8</a:t>
            </a:fld>
            <a:endParaRPr lang="zh-CN" altLang="en-US" dirty="0"/>
          </a:p>
        </p:txBody>
      </p:sp>
    </p:spTree>
    <p:extLst>
      <p:ext uri="{BB962C8B-B14F-4D97-AF65-F5344CB8AC3E}">
        <p14:creationId xmlns:p14="http://schemas.microsoft.com/office/powerpoint/2010/main" val="84280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D5CDB-F723-453F-BA69-49D80552858B}"/>
              </a:ext>
            </a:extLst>
          </p:cNvPr>
          <p:cNvSpPr>
            <a:spLocks noGrp="1"/>
          </p:cNvSpPr>
          <p:nvPr>
            <p:ph type="title"/>
          </p:nvPr>
        </p:nvSpPr>
        <p:spPr/>
        <p:txBody>
          <a:bodyPr/>
          <a:lstStyle/>
          <a:p>
            <a:r>
              <a:rPr lang="en-CA" dirty="0"/>
              <a:t>Accuracy requirements</a:t>
            </a:r>
          </a:p>
        </p:txBody>
      </p:sp>
      <p:graphicFrame>
        <p:nvGraphicFramePr>
          <p:cNvPr id="4" name="Content Placeholder 3">
            <a:extLst>
              <a:ext uri="{FF2B5EF4-FFF2-40B4-BE49-F238E27FC236}">
                <a16:creationId xmlns:a16="http://schemas.microsoft.com/office/drawing/2014/main" id="{4F64B21E-EAE0-4A38-BFE1-24FDC1113512}"/>
              </a:ext>
            </a:extLst>
          </p:cNvPr>
          <p:cNvGraphicFramePr>
            <a:graphicFrameLocks noGrp="1"/>
          </p:cNvGraphicFramePr>
          <p:nvPr>
            <p:ph idx="1"/>
            <p:extLst>
              <p:ext uri="{D42A27DB-BD31-4B8C-83A1-F6EECF244321}">
                <p14:modId xmlns:p14="http://schemas.microsoft.com/office/powerpoint/2010/main" val="3148259290"/>
              </p:ext>
            </p:extLst>
          </p:nvPr>
        </p:nvGraphicFramePr>
        <p:xfrm>
          <a:off x="6096000" y="2060848"/>
          <a:ext cx="5400674" cy="3907277"/>
        </p:xfrm>
        <a:graphic>
          <a:graphicData uri="http://schemas.openxmlformats.org/drawingml/2006/table">
            <a:tbl>
              <a:tblPr firstRow="1" firstCol="1" bandRow="1">
                <a:tableStyleId>{5C22544A-7EE6-4342-B048-85BDC9FD1C3A}</a:tableStyleId>
              </a:tblPr>
              <a:tblGrid>
                <a:gridCol w="749077">
                  <a:extLst>
                    <a:ext uri="{9D8B030D-6E8A-4147-A177-3AD203B41FA5}">
                      <a16:colId xmlns:a16="http://schemas.microsoft.com/office/drawing/2014/main" val="645308604"/>
                    </a:ext>
                  </a:extLst>
                </a:gridCol>
                <a:gridCol w="660824">
                  <a:extLst>
                    <a:ext uri="{9D8B030D-6E8A-4147-A177-3AD203B41FA5}">
                      <a16:colId xmlns:a16="http://schemas.microsoft.com/office/drawing/2014/main" val="365077089"/>
                    </a:ext>
                  </a:extLst>
                </a:gridCol>
                <a:gridCol w="613468">
                  <a:extLst>
                    <a:ext uri="{9D8B030D-6E8A-4147-A177-3AD203B41FA5}">
                      <a16:colId xmlns:a16="http://schemas.microsoft.com/office/drawing/2014/main" val="2013643323"/>
                    </a:ext>
                  </a:extLst>
                </a:gridCol>
                <a:gridCol w="533825">
                  <a:extLst>
                    <a:ext uri="{9D8B030D-6E8A-4147-A177-3AD203B41FA5}">
                      <a16:colId xmlns:a16="http://schemas.microsoft.com/office/drawing/2014/main" val="1215896199"/>
                    </a:ext>
                  </a:extLst>
                </a:gridCol>
                <a:gridCol w="611854">
                  <a:extLst>
                    <a:ext uri="{9D8B030D-6E8A-4147-A177-3AD203B41FA5}">
                      <a16:colId xmlns:a16="http://schemas.microsoft.com/office/drawing/2014/main" val="4285389656"/>
                    </a:ext>
                  </a:extLst>
                </a:gridCol>
                <a:gridCol w="611854">
                  <a:extLst>
                    <a:ext uri="{9D8B030D-6E8A-4147-A177-3AD203B41FA5}">
                      <a16:colId xmlns:a16="http://schemas.microsoft.com/office/drawing/2014/main" val="4063400888"/>
                    </a:ext>
                  </a:extLst>
                </a:gridCol>
                <a:gridCol w="629074">
                  <a:extLst>
                    <a:ext uri="{9D8B030D-6E8A-4147-A177-3AD203B41FA5}">
                      <a16:colId xmlns:a16="http://schemas.microsoft.com/office/drawing/2014/main" val="1366810005"/>
                    </a:ext>
                  </a:extLst>
                </a:gridCol>
                <a:gridCol w="629074">
                  <a:extLst>
                    <a:ext uri="{9D8B030D-6E8A-4147-A177-3AD203B41FA5}">
                      <a16:colId xmlns:a16="http://schemas.microsoft.com/office/drawing/2014/main" val="1241336619"/>
                    </a:ext>
                  </a:extLst>
                </a:gridCol>
                <a:gridCol w="361624">
                  <a:extLst>
                    <a:ext uri="{9D8B030D-6E8A-4147-A177-3AD203B41FA5}">
                      <a16:colId xmlns:a16="http://schemas.microsoft.com/office/drawing/2014/main" val="2770459062"/>
                    </a:ext>
                  </a:extLst>
                </a:gridCol>
              </a:tblGrid>
              <a:tr h="694556">
                <a:tc rowSpan="3">
                  <a:txBody>
                    <a:bodyPr/>
                    <a:lstStyle/>
                    <a:p>
                      <a:pPr>
                        <a:lnSpc>
                          <a:spcPct val="107000"/>
                        </a:lnSpc>
                        <a:spcBef>
                          <a:spcPts val="600"/>
                        </a:spcBef>
                        <a:spcAft>
                          <a:spcPts val="0"/>
                        </a:spcAft>
                      </a:pPr>
                      <a:r>
                        <a:rPr lang="en-GB" sz="1000">
                          <a:effectLst/>
                        </a:rPr>
                        <a:t> </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rowSpan="3" gridSpan="2">
                  <a:txBody>
                    <a:bodyPr/>
                    <a:lstStyle/>
                    <a:p>
                      <a:pPr algn="ctr">
                        <a:lnSpc>
                          <a:spcPct val="107000"/>
                        </a:lnSpc>
                        <a:spcBef>
                          <a:spcPts val="600"/>
                        </a:spcBef>
                        <a:spcAft>
                          <a:spcPts val="0"/>
                        </a:spcAft>
                      </a:pPr>
                      <a:r>
                        <a:rPr lang="en-GB" sz="1000">
                          <a:effectLst/>
                        </a:rPr>
                        <a:t>Parameter</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0" marR="0" marT="0" marB="0" anchor="ctr"/>
                </a:tc>
                <a:tc rowSpan="3" hMerge="1">
                  <a:txBody>
                    <a:bodyPr/>
                    <a:lstStyle/>
                    <a:p>
                      <a:endParaRPr lang="en-CA"/>
                    </a:p>
                  </a:txBody>
                  <a:tcPr/>
                </a:tc>
                <a:tc gridSpan="5">
                  <a:txBody>
                    <a:bodyPr/>
                    <a:lstStyle/>
                    <a:p>
                      <a:pPr algn="ctr">
                        <a:lnSpc>
                          <a:spcPct val="107000"/>
                        </a:lnSpc>
                        <a:spcBef>
                          <a:spcPts val="600"/>
                        </a:spcBef>
                        <a:spcAft>
                          <a:spcPts val="0"/>
                        </a:spcAft>
                      </a:pPr>
                      <a:r>
                        <a:rPr lang="en-GB" sz="1000">
                          <a:effectLst/>
                        </a:rPr>
                        <a:t>T-BC, T-TSC</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rowSpan="3">
                  <a:txBody>
                    <a:bodyPr/>
                    <a:lstStyle/>
                    <a:p>
                      <a:pPr algn="ctr">
                        <a:lnSpc>
                          <a:spcPct val="107000"/>
                        </a:lnSpc>
                        <a:spcBef>
                          <a:spcPts val="600"/>
                        </a:spcBef>
                        <a:spcAft>
                          <a:spcPts val="0"/>
                        </a:spcAft>
                      </a:pPr>
                      <a:r>
                        <a:rPr lang="en-GB" sz="1000">
                          <a:effectLst/>
                        </a:rPr>
                        <a:t>Unit</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718263921"/>
                  </a:ext>
                </a:extLst>
              </a:tr>
              <a:tr h="190500">
                <a:tc vMerge="1">
                  <a:txBody>
                    <a:bodyPr/>
                    <a:lstStyle/>
                    <a:p>
                      <a:endParaRPr lang="en-CA"/>
                    </a:p>
                  </a:txBody>
                  <a:tcPr/>
                </a:tc>
                <a:tc gridSpan="2" vMerge="1">
                  <a:txBody>
                    <a:bodyPr/>
                    <a:lstStyle/>
                    <a:p>
                      <a:endParaRPr lang="en-CA"/>
                    </a:p>
                  </a:txBody>
                  <a:tcPr/>
                </a:tc>
                <a:tc hMerge="1" vMerge="1">
                  <a:txBody>
                    <a:bodyPr/>
                    <a:lstStyle/>
                    <a:p>
                      <a:endParaRPr lang="en-CA"/>
                    </a:p>
                  </a:txBody>
                  <a:tcPr/>
                </a:tc>
                <a:tc gridSpan="2">
                  <a:txBody>
                    <a:bodyPr/>
                    <a:lstStyle/>
                    <a:p>
                      <a:pPr>
                        <a:lnSpc>
                          <a:spcPct val="107000"/>
                        </a:lnSpc>
                        <a:spcBef>
                          <a:spcPts val="600"/>
                        </a:spcBef>
                        <a:spcAft>
                          <a:spcPts val="0"/>
                        </a:spcAft>
                      </a:pPr>
                      <a:r>
                        <a:rPr lang="en-GB" sz="1000">
                          <a:effectLst/>
                        </a:rPr>
                        <a:t>Already specified</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hMerge="1">
                  <a:txBody>
                    <a:bodyPr/>
                    <a:lstStyle/>
                    <a:p>
                      <a:endParaRPr lang="en-CA"/>
                    </a:p>
                  </a:txBody>
                  <a:tcPr/>
                </a:tc>
                <a:tc gridSpan="3">
                  <a:txBody>
                    <a:bodyPr/>
                    <a:lstStyle/>
                    <a:p>
                      <a:pPr algn="ctr">
                        <a:lnSpc>
                          <a:spcPct val="107000"/>
                        </a:lnSpc>
                        <a:spcBef>
                          <a:spcPts val="600"/>
                        </a:spcBef>
                        <a:spcAft>
                          <a:spcPts val="0"/>
                        </a:spcAft>
                      </a:pPr>
                      <a:r>
                        <a:rPr lang="en-GB" sz="1000">
                          <a:effectLst/>
                        </a:rPr>
                        <a:t>Proposed new values</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hMerge="1">
                  <a:txBody>
                    <a:bodyPr/>
                    <a:lstStyle/>
                    <a:p>
                      <a:endParaRPr lang="en-CA"/>
                    </a:p>
                  </a:txBody>
                  <a:tcPr/>
                </a:tc>
                <a:tc hMerge="1">
                  <a:txBody>
                    <a:bodyPr/>
                    <a:lstStyle/>
                    <a:p>
                      <a:endParaRPr lang="en-CA"/>
                    </a:p>
                  </a:txBody>
                  <a:tcPr/>
                </a:tc>
                <a:tc vMerge="1">
                  <a:txBody>
                    <a:bodyPr/>
                    <a:lstStyle/>
                    <a:p>
                      <a:endParaRPr lang="en-CA"/>
                    </a:p>
                  </a:txBody>
                  <a:tcPr/>
                </a:tc>
                <a:extLst>
                  <a:ext uri="{0D108BD9-81ED-4DB2-BD59-A6C34878D82A}">
                    <a16:rowId xmlns:a16="http://schemas.microsoft.com/office/drawing/2014/main" val="1409146605"/>
                  </a:ext>
                </a:extLst>
              </a:tr>
              <a:tr h="200025">
                <a:tc vMerge="1">
                  <a:txBody>
                    <a:bodyPr/>
                    <a:lstStyle/>
                    <a:p>
                      <a:endParaRPr lang="en-CA"/>
                    </a:p>
                  </a:txBody>
                  <a:tcPr/>
                </a:tc>
                <a:tc gridSpan="2" vMerge="1">
                  <a:txBody>
                    <a:bodyPr/>
                    <a:lstStyle/>
                    <a:p>
                      <a:endParaRPr lang="en-CA"/>
                    </a:p>
                  </a:txBody>
                  <a:tcPr/>
                </a:tc>
                <a:tc hMerge="1" vMerge="1">
                  <a:txBody>
                    <a:bodyPr/>
                    <a:lstStyle/>
                    <a:p>
                      <a:endParaRPr lang="en-CA"/>
                    </a:p>
                  </a:txBody>
                  <a:tcPr/>
                </a:tc>
                <a:tc>
                  <a:txBody>
                    <a:bodyPr/>
                    <a:lstStyle/>
                    <a:p>
                      <a:pPr>
                        <a:lnSpc>
                          <a:spcPct val="107000"/>
                        </a:lnSpc>
                        <a:spcBef>
                          <a:spcPts val="600"/>
                        </a:spcBef>
                        <a:spcAft>
                          <a:spcPts val="0"/>
                        </a:spcAft>
                      </a:pPr>
                      <a:r>
                        <a:rPr lang="en-GB" sz="1000">
                          <a:effectLst/>
                        </a:rPr>
                        <a:t>Class A</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Bef>
                          <a:spcPts val="600"/>
                        </a:spcBef>
                        <a:spcAft>
                          <a:spcPts val="0"/>
                        </a:spcAft>
                      </a:pPr>
                      <a:r>
                        <a:rPr lang="en-GB" sz="1000">
                          <a:effectLst/>
                        </a:rPr>
                        <a:t>Class B</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Class C</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Class D</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Class D+</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vMerge="1">
                  <a:txBody>
                    <a:bodyPr/>
                    <a:lstStyle/>
                    <a:p>
                      <a:endParaRPr lang="en-CA"/>
                    </a:p>
                  </a:txBody>
                  <a:tcPr/>
                </a:tc>
                <a:extLst>
                  <a:ext uri="{0D108BD9-81ED-4DB2-BD59-A6C34878D82A}">
                    <a16:rowId xmlns:a16="http://schemas.microsoft.com/office/drawing/2014/main" val="4220961432"/>
                  </a:ext>
                </a:extLst>
              </a:tr>
              <a:tr h="190500">
                <a:tc rowSpan="7">
                  <a:txBody>
                    <a:bodyPr/>
                    <a:lstStyle/>
                    <a:p>
                      <a:pPr>
                        <a:lnSpc>
                          <a:spcPct val="107000"/>
                        </a:lnSpc>
                        <a:spcBef>
                          <a:spcPts val="600"/>
                        </a:spcBef>
                        <a:spcAft>
                          <a:spcPts val="0"/>
                        </a:spcAft>
                      </a:pPr>
                      <a:r>
                        <a:rPr lang="en-GB" sz="1000">
                          <a:effectLst/>
                        </a:rPr>
                        <a:t>Performance requirements</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Bef>
                          <a:spcPts val="600"/>
                        </a:spcBef>
                        <a:spcAft>
                          <a:spcPts val="0"/>
                        </a:spcAft>
                      </a:pPr>
                      <a:r>
                        <a:rPr lang="en-GB" sz="1000">
                          <a:effectLst/>
                        </a:rPr>
                        <a:t>maxITEI</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Bef>
                          <a:spcPts val="600"/>
                        </a:spcBef>
                        <a:spcAft>
                          <a:spcPts val="0"/>
                        </a:spcAft>
                      </a:pPr>
                      <a:r>
                        <a:rPr lang="en-GB" sz="1000">
                          <a:effectLst/>
                        </a:rPr>
                        <a:t>unfiltered</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100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70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 20-22</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10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pPr>
                      <a:endParaRPr lang="en-CA" sz="1100">
                        <a:effectLst/>
                        <a:latin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ns</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890331158"/>
                  </a:ext>
                </a:extLst>
              </a:tr>
              <a:tr h="190500">
                <a:tc vMerge="1">
                  <a:txBody>
                    <a:bodyPr/>
                    <a:lstStyle/>
                    <a:p>
                      <a:endParaRPr lang="en-CA"/>
                    </a:p>
                  </a:txBody>
                  <a:tcPr/>
                </a:tc>
                <a:tc>
                  <a:txBody>
                    <a:bodyPr/>
                    <a:lstStyle/>
                    <a:p>
                      <a:pPr>
                        <a:lnSpc>
                          <a:spcPct val="107000"/>
                        </a:lnSpc>
                        <a:spcBef>
                          <a:spcPts val="600"/>
                        </a:spcBef>
                        <a:spcAft>
                          <a:spcPts val="0"/>
                        </a:spcAft>
                      </a:pPr>
                      <a:r>
                        <a:rPr lang="en-GB" sz="1000">
                          <a:effectLst/>
                        </a:rPr>
                        <a:t>cTE+dTE</a:t>
                      </a:r>
                      <a:r>
                        <a:rPr lang="en-GB" sz="1000" baseline="-25000">
                          <a:effectLst/>
                        </a:rPr>
                        <a:t>L</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Bef>
                          <a:spcPts val="600"/>
                        </a:spcBef>
                        <a:spcAft>
                          <a:spcPts val="0"/>
                        </a:spcAft>
                      </a:pPr>
                      <a:r>
                        <a:rPr lang="en-GB" sz="1000">
                          <a:effectLst/>
                        </a:rPr>
                        <a:t> </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 </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 </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15</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 8 (9?)</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 5</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 ns</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386384956"/>
                  </a:ext>
                </a:extLst>
              </a:tr>
              <a:tr h="190500">
                <a:tc vMerge="1">
                  <a:txBody>
                    <a:bodyPr/>
                    <a:lstStyle/>
                    <a:p>
                      <a:endParaRPr lang="en-CA"/>
                    </a:p>
                  </a:txBody>
                  <a:tcPr/>
                </a:tc>
                <a:tc>
                  <a:txBody>
                    <a:bodyPr/>
                    <a:lstStyle/>
                    <a:p>
                      <a:pPr>
                        <a:lnSpc>
                          <a:spcPct val="107000"/>
                        </a:lnSpc>
                        <a:spcBef>
                          <a:spcPts val="600"/>
                        </a:spcBef>
                        <a:spcAft>
                          <a:spcPts val="0"/>
                        </a:spcAft>
                      </a:pPr>
                      <a:r>
                        <a:rPr lang="en-GB" sz="1000">
                          <a:effectLst/>
                        </a:rPr>
                        <a:t>cTE</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Bef>
                          <a:spcPts val="600"/>
                        </a:spcBef>
                        <a:spcAft>
                          <a:spcPts val="0"/>
                        </a:spcAft>
                      </a:pPr>
                      <a:r>
                        <a:rPr lang="en-GB" sz="1000">
                          <a:effectLst/>
                        </a:rPr>
                        <a:t> </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50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20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8</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5 (7?)</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4</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ns</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79348668"/>
                  </a:ext>
                </a:extLst>
              </a:tr>
              <a:tr h="228600">
                <a:tc vMerge="1">
                  <a:txBody>
                    <a:bodyPr/>
                    <a:lstStyle/>
                    <a:p>
                      <a:endParaRPr lang="en-CA"/>
                    </a:p>
                  </a:txBody>
                  <a:tcPr/>
                </a:tc>
                <a:tc rowSpan="2">
                  <a:txBody>
                    <a:bodyPr/>
                    <a:lstStyle/>
                    <a:p>
                      <a:pPr>
                        <a:lnSpc>
                          <a:spcPct val="107000"/>
                        </a:lnSpc>
                        <a:spcBef>
                          <a:spcPts val="600"/>
                        </a:spcBef>
                        <a:spcAft>
                          <a:spcPts val="0"/>
                        </a:spcAft>
                      </a:pPr>
                      <a:r>
                        <a:rPr lang="en-GB" sz="1000">
                          <a:effectLst/>
                        </a:rPr>
                        <a:t>dTE</a:t>
                      </a:r>
                      <a:r>
                        <a:rPr lang="en-GB" sz="1000" baseline="-25000">
                          <a:effectLst/>
                        </a:rPr>
                        <a:t>L</a:t>
                      </a:r>
                      <a:r>
                        <a:rPr lang="en-GB" sz="1000">
                          <a:effectLst/>
                        </a:rPr>
                        <a:t> (MTIE)</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Bef>
                          <a:spcPts val="600"/>
                        </a:spcBef>
                        <a:spcAft>
                          <a:spcPts val="0"/>
                        </a:spcAft>
                      </a:pPr>
                      <a:r>
                        <a:rPr lang="en-GB" sz="1000">
                          <a:effectLst/>
                        </a:rPr>
                        <a:t>constant temp. up to 1.000 sec</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40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40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10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5 (3?)</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2</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ns </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2609592996"/>
                  </a:ext>
                </a:extLst>
              </a:tr>
              <a:tr h="190500">
                <a:tc vMerge="1">
                  <a:txBody>
                    <a:bodyPr/>
                    <a:lstStyle/>
                    <a:p>
                      <a:endParaRPr lang="en-CA"/>
                    </a:p>
                  </a:txBody>
                  <a:tcPr/>
                </a:tc>
                <a:tc vMerge="1">
                  <a:txBody>
                    <a:bodyPr/>
                    <a:lstStyle/>
                    <a:p>
                      <a:endParaRPr lang="en-CA"/>
                    </a:p>
                  </a:txBody>
                  <a:tcPr/>
                </a:tc>
                <a:tc>
                  <a:txBody>
                    <a:bodyPr/>
                    <a:lstStyle/>
                    <a:p>
                      <a:pPr>
                        <a:lnSpc>
                          <a:spcPct val="107000"/>
                        </a:lnSpc>
                        <a:spcBef>
                          <a:spcPts val="600"/>
                        </a:spcBef>
                        <a:spcAft>
                          <a:spcPts val="0"/>
                        </a:spcAft>
                      </a:pPr>
                      <a:r>
                        <a:rPr lang="en-GB" sz="1000">
                          <a:effectLst/>
                        </a:rPr>
                        <a:t>var. temp. up to 10.000 sec</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40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40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FFS </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5 (to be confirmed)</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 </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ns</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1010554461"/>
                  </a:ext>
                </a:extLst>
              </a:tr>
              <a:tr h="285750">
                <a:tc vMerge="1">
                  <a:txBody>
                    <a:bodyPr/>
                    <a:lstStyle/>
                    <a:p>
                      <a:endParaRPr lang="en-CA"/>
                    </a:p>
                  </a:txBody>
                  <a:tcPr/>
                </a:tc>
                <a:tc>
                  <a:txBody>
                    <a:bodyPr/>
                    <a:lstStyle/>
                    <a:p>
                      <a:pPr>
                        <a:lnSpc>
                          <a:spcPct val="107000"/>
                        </a:lnSpc>
                        <a:spcBef>
                          <a:spcPts val="600"/>
                        </a:spcBef>
                        <a:spcAft>
                          <a:spcPts val="0"/>
                        </a:spcAft>
                      </a:pPr>
                      <a:r>
                        <a:rPr lang="en-GB" sz="1000">
                          <a:effectLst/>
                        </a:rPr>
                        <a:t>dTE</a:t>
                      </a:r>
                      <a:r>
                        <a:rPr lang="en-GB" sz="1000" baseline="-25000">
                          <a:effectLst/>
                        </a:rPr>
                        <a:t>L</a:t>
                      </a:r>
                      <a:endParaRPr lang="en-CA" sz="1200">
                        <a:effectLst/>
                      </a:endParaRPr>
                    </a:p>
                    <a:p>
                      <a:pPr>
                        <a:lnSpc>
                          <a:spcPct val="107000"/>
                        </a:lnSpc>
                        <a:spcBef>
                          <a:spcPts val="600"/>
                        </a:spcBef>
                        <a:spcAft>
                          <a:spcPts val="0"/>
                        </a:spcAft>
                      </a:pPr>
                      <a:r>
                        <a:rPr lang="en-GB" sz="1000">
                          <a:effectLst/>
                        </a:rPr>
                        <a:t>(TDEV)</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Bef>
                          <a:spcPts val="600"/>
                        </a:spcBef>
                        <a:spcAft>
                          <a:spcPts val="0"/>
                        </a:spcAft>
                      </a:pPr>
                      <a:r>
                        <a:rPr lang="en-GB" sz="1000">
                          <a:effectLst/>
                        </a:rPr>
                        <a:t>constant temp. up to 1.000 sec</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4</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4</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2</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1</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pPr>
                      <a:endParaRPr lang="en-CA" sz="1100">
                        <a:effectLst/>
                        <a:latin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ns</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979852169"/>
                  </a:ext>
                </a:extLst>
              </a:tr>
              <a:tr h="238125">
                <a:tc vMerge="1">
                  <a:txBody>
                    <a:bodyPr/>
                    <a:lstStyle/>
                    <a:p>
                      <a:endParaRPr lang="en-CA"/>
                    </a:p>
                  </a:txBody>
                  <a:tcPr/>
                </a:tc>
                <a:tc>
                  <a:txBody>
                    <a:bodyPr/>
                    <a:lstStyle/>
                    <a:p>
                      <a:pPr>
                        <a:lnSpc>
                          <a:spcPct val="107000"/>
                        </a:lnSpc>
                        <a:spcBef>
                          <a:spcPts val="600"/>
                        </a:spcBef>
                        <a:spcAft>
                          <a:spcPts val="0"/>
                        </a:spcAft>
                      </a:pPr>
                      <a:r>
                        <a:rPr lang="en-GB" sz="1000">
                          <a:effectLst/>
                        </a:rPr>
                        <a:t>dTE</a:t>
                      </a:r>
                      <a:r>
                        <a:rPr lang="en-GB" sz="1000" baseline="-25000">
                          <a:effectLst/>
                        </a:rPr>
                        <a:t>H</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spcBef>
                          <a:spcPts val="600"/>
                        </a:spcBef>
                        <a:spcAft>
                          <a:spcPts val="0"/>
                        </a:spcAft>
                      </a:pPr>
                      <a:r>
                        <a:rPr lang="en-GB" sz="1000">
                          <a:effectLst/>
                        </a:rPr>
                        <a:t>up to 1.000 sec</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70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70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20 </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a:effectLst/>
                        </a:rPr>
                        <a:t>10</a:t>
                      </a:r>
                      <a:endParaRPr lang="en-CA" sz="12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nSpc>
                          <a:spcPct val="107000"/>
                        </a:lnSpc>
                      </a:pPr>
                      <a:endParaRPr lang="en-CA" sz="1100">
                        <a:effectLst/>
                        <a:latin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Bef>
                          <a:spcPts val="600"/>
                        </a:spcBef>
                        <a:spcAft>
                          <a:spcPts val="0"/>
                        </a:spcAft>
                      </a:pPr>
                      <a:r>
                        <a:rPr lang="en-GB" sz="1000" dirty="0">
                          <a:effectLst/>
                        </a:rPr>
                        <a:t>ns</a:t>
                      </a:r>
                      <a:endParaRPr lang="en-CA" sz="12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a16="http://schemas.microsoft.com/office/drawing/2014/main" val="3310417353"/>
                  </a:ext>
                </a:extLst>
              </a:tr>
            </a:tbl>
          </a:graphicData>
        </a:graphic>
      </p:graphicFrame>
      <p:sp>
        <p:nvSpPr>
          <p:cNvPr id="7" name="Content Placeholder 3">
            <a:extLst>
              <a:ext uri="{FF2B5EF4-FFF2-40B4-BE49-F238E27FC236}">
                <a16:creationId xmlns:a16="http://schemas.microsoft.com/office/drawing/2014/main" id="{149C148F-67E6-49E0-9E17-3410D94DFB7B}"/>
              </a:ext>
            </a:extLst>
          </p:cNvPr>
          <p:cNvSpPr txBox="1">
            <a:spLocks/>
          </p:cNvSpPr>
          <p:nvPr/>
        </p:nvSpPr>
        <p:spPr>
          <a:xfrm>
            <a:off x="838200" y="1825625"/>
            <a:ext cx="5181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CA" dirty="0"/>
              <a:t>Clock requirements are based on end-to-end system requirements to support use </a:t>
            </a:r>
            <a:r>
              <a:rPr lang="en-CA" i="1" dirty="0"/>
              <a:t>categories</a:t>
            </a:r>
            <a:r>
              <a:rPr lang="en-CA" dirty="0"/>
              <a:t>. </a:t>
            </a:r>
          </a:p>
          <a:p>
            <a:pPr fontAlgn="auto">
              <a:spcAft>
                <a:spcPts val="0"/>
              </a:spcAft>
            </a:pPr>
            <a:r>
              <a:rPr lang="en-CA" dirty="0"/>
              <a:t>New </a:t>
            </a:r>
            <a:r>
              <a:rPr lang="en-CA" i="1" dirty="0"/>
              <a:t>classes</a:t>
            </a:r>
            <a:r>
              <a:rPr lang="en-CA" dirty="0"/>
              <a:t> of clocks are being developed for high performance systems define a time budget</a:t>
            </a:r>
          </a:p>
          <a:p>
            <a:pPr lvl="1" fontAlgn="auto">
              <a:spcAft>
                <a:spcPts val="0"/>
              </a:spcAft>
            </a:pPr>
            <a:r>
              <a:rPr lang="en-CA" dirty="0"/>
              <a:t>Includes constant and dynamic time error (</a:t>
            </a:r>
            <a:r>
              <a:rPr lang="en-CA" dirty="0" err="1"/>
              <a:t>cTE</a:t>
            </a:r>
            <a:r>
              <a:rPr lang="en-CA" dirty="0"/>
              <a:t> and </a:t>
            </a:r>
            <a:r>
              <a:rPr lang="en-CA" dirty="0" err="1"/>
              <a:t>dTE</a:t>
            </a:r>
            <a:r>
              <a:rPr lang="en-CA" dirty="0"/>
              <a:t>)</a:t>
            </a:r>
          </a:p>
          <a:p>
            <a:pPr fontAlgn="auto">
              <a:spcAft>
                <a:spcPts val="0"/>
              </a:spcAft>
            </a:pPr>
            <a:r>
              <a:rPr lang="en-CA" dirty="0"/>
              <a:t>Asymmetry must be controlled</a:t>
            </a:r>
          </a:p>
          <a:p>
            <a:pPr lvl="1" fontAlgn="auto">
              <a:spcAft>
                <a:spcPts val="0"/>
              </a:spcAft>
            </a:pPr>
            <a:r>
              <a:rPr lang="en-CA" dirty="0"/>
              <a:t>Looks like </a:t>
            </a:r>
            <a:r>
              <a:rPr lang="en-CA" dirty="0" err="1"/>
              <a:t>cTE</a:t>
            </a:r>
            <a:endParaRPr lang="en-CA" dirty="0"/>
          </a:p>
        </p:txBody>
      </p:sp>
      <p:sp>
        <p:nvSpPr>
          <p:cNvPr id="3" name="Date Placeholder 2">
            <a:extLst>
              <a:ext uri="{FF2B5EF4-FFF2-40B4-BE49-F238E27FC236}">
                <a16:creationId xmlns:a16="http://schemas.microsoft.com/office/drawing/2014/main" id="{B415EC9B-A747-4215-B321-CC48F45C1206}"/>
              </a:ext>
            </a:extLst>
          </p:cNvPr>
          <p:cNvSpPr>
            <a:spLocks noGrp="1"/>
          </p:cNvSpPr>
          <p:nvPr>
            <p:ph type="dt" sz="half" idx="10"/>
          </p:nvPr>
        </p:nvSpPr>
        <p:spPr/>
        <p:txBody>
          <a:bodyPr/>
          <a:lstStyle/>
          <a:p>
            <a:r>
              <a:rPr lang="en-US" altLang="zh-CN"/>
              <a:t>ISFT 2018</a:t>
            </a:r>
            <a:endParaRPr lang="zh-CN" altLang="en-US" dirty="0"/>
          </a:p>
        </p:txBody>
      </p:sp>
      <p:sp>
        <p:nvSpPr>
          <p:cNvPr id="5" name="Slide Number Placeholder 4">
            <a:extLst>
              <a:ext uri="{FF2B5EF4-FFF2-40B4-BE49-F238E27FC236}">
                <a16:creationId xmlns:a16="http://schemas.microsoft.com/office/drawing/2014/main" id="{6BF5E69A-6AF6-474B-83C4-108FB69BE0C1}"/>
              </a:ext>
            </a:extLst>
          </p:cNvPr>
          <p:cNvSpPr>
            <a:spLocks noGrp="1"/>
          </p:cNvSpPr>
          <p:nvPr>
            <p:ph type="sldNum" sz="quarter" idx="12"/>
          </p:nvPr>
        </p:nvSpPr>
        <p:spPr/>
        <p:txBody>
          <a:bodyPr/>
          <a:lstStyle/>
          <a:p>
            <a:fld id="{8F184B70-6C04-4661-B6D2-1E8A52942FD2}" type="slidenum">
              <a:rPr lang="zh-CN" altLang="en-US" smtClean="0"/>
              <a:t>9</a:t>
            </a:fld>
            <a:endParaRPr lang="zh-CN" altLang="en-US" dirty="0"/>
          </a:p>
        </p:txBody>
      </p:sp>
    </p:spTree>
    <p:extLst>
      <p:ext uri="{BB962C8B-B14F-4D97-AF65-F5344CB8AC3E}">
        <p14:creationId xmlns:p14="http://schemas.microsoft.com/office/powerpoint/2010/main" val="60993487"/>
      </p:ext>
    </p:extLst>
  </p:cSld>
  <p:clrMapOvr>
    <a:masterClrMapping/>
  </p:clrMapOvr>
</p:sld>
</file>

<file path=ppt/theme/theme1.xml><?xml version="1.0" encoding="utf-8"?>
<a:theme xmlns:a="http://schemas.openxmlformats.org/drawingml/2006/main" name="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0</TotalTime>
  <Words>1822</Words>
  <Application>Microsoft Office PowerPoint</Application>
  <PresentationFormat>Widescreen</PresentationFormat>
  <Paragraphs>382</Paragraphs>
  <Slides>26</Slides>
  <Notes>1</Notes>
  <HiddenSlides>0</HiddenSlides>
  <MMClips>0</MMClips>
  <ScaleCrop>false</ScaleCrop>
  <HeadingPairs>
    <vt:vector size="8" baseType="variant">
      <vt:variant>
        <vt:lpstr>Fonts Used</vt:lpstr>
      </vt:variant>
      <vt:variant>
        <vt:i4>15</vt:i4>
      </vt:variant>
      <vt:variant>
        <vt:lpstr>Theme</vt:lpstr>
      </vt:variant>
      <vt:variant>
        <vt:i4>11</vt:i4>
      </vt:variant>
      <vt:variant>
        <vt:lpstr>Embedded OLE Servers</vt:lpstr>
      </vt:variant>
      <vt:variant>
        <vt:i4>1</vt:i4>
      </vt:variant>
      <vt:variant>
        <vt:lpstr>Slide Titles</vt:lpstr>
      </vt:variant>
      <vt:variant>
        <vt:i4>26</vt:i4>
      </vt:variant>
    </vt:vector>
  </HeadingPairs>
  <TitlesOfParts>
    <vt:vector size="53" baseType="lpstr">
      <vt:lpstr>微软雅黑</vt:lpstr>
      <vt:lpstr>ＭＳ Ｐゴシック</vt:lpstr>
      <vt:lpstr>ＭＳ Ｐゴシック</vt:lpstr>
      <vt:lpstr>黑体</vt:lpstr>
      <vt:lpstr>SimSun</vt:lpstr>
      <vt:lpstr>SimSun</vt:lpstr>
      <vt:lpstr>华文细黑</vt:lpstr>
      <vt:lpstr>Arial</vt:lpstr>
      <vt:lpstr>Calibri</vt:lpstr>
      <vt:lpstr>Calibri Light</vt:lpstr>
      <vt:lpstr>FrutigerNext LT Bold</vt:lpstr>
      <vt:lpstr>FrutigerNext LT Medium</vt:lpstr>
      <vt:lpstr>FrutigerNext LT Regular</vt:lpstr>
      <vt:lpstr>Times New Roman</vt:lpstr>
      <vt:lpstr>Wingdings</vt:lpstr>
      <vt:lpstr>2_主题1</vt:lpstr>
      <vt:lpstr>Blank</vt:lpstr>
      <vt:lpstr>1_主题1</vt:lpstr>
      <vt:lpstr>自定义设计方案</vt:lpstr>
      <vt:lpstr>4_主题1</vt:lpstr>
      <vt:lpstr>5_主题1</vt:lpstr>
      <vt:lpstr>6_主题1</vt:lpstr>
      <vt:lpstr>7_主题1</vt:lpstr>
      <vt:lpstr>8_主题1</vt:lpstr>
      <vt:lpstr>9_主题1</vt:lpstr>
      <vt:lpstr>10_主题1</vt:lpstr>
      <vt:lpstr>Visio.Drawing.15</vt:lpstr>
      <vt:lpstr>Mitigating the impact of network asymmetry  November 6, 2018</vt:lpstr>
      <vt:lpstr>Introduction</vt:lpstr>
      <vt:lpstr>Asymmetry: the Achilles heel of time transfer</vt:lpstr>
      <vt:lpstr>Asymmetry and PTP offset calculations</vt:lpstr>
      <vt:lpstr>Is Asymmetry a problem?</vt:lpstr>
      <vt:lpstr>Reference architecture: Telecom 1</vt:lpstr>
      <vt:lpstr>Reference architecture: Telecom 2</vt:lpstr>
      <vt:lpstr>Accuracy requirements</vt:lpstr>
      <vt:lpstr>Accuracy requirements</vt:lpstr>
      <vt:lpstr>PowerPoint Presentation</vt:lpstr>
      <vt:lpstr>PowerPoint Presentation</vt:lpstr>
      <vt:lpstr>Sources of asymmetry</vt:lpstr>
      <vt:lpstr>Sources: PTP processing</vt:lpstr>
      <vt:lpstr>Sources: Intermediate transport</vt:lpstr>
      <vt:lpstr>Sources: Optical modules</vt:lpstr>
      <vt:lpstr>Sources: Asymmetry due to laser wavelength</vt:lpstr>
      <vt:lpstr>Some methods to cope with asymmetry</vt:lpstr>
      <vt:lpstr>Methods: Single bidirectional fiber</vt:lpstr>
      <vt:lpstr>Methods: Possible use of external switch</vt:lpstr>
      <vt:lpstr>Mitigation strategies: Summary</vt:lpstr>
      <vt:lpstr>Summary (1)</vt:lpstr>
      <vt:lpstr>Summary (2)</vt:lpstr>
      <vt:lpstr>PowerPoint Presentation</vt:lpstr>
      <vt:lpstr>Correction field in IEEE 1588</vt:lpstr>
      <vt:lpstr>Clock combiner used in cnPRTC</vt:lpstr>
      <vt:lpstr>Data Centres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2018-09-27T14:36:53Z</dcterms:created>
  <dcterms:modified xsi:type="dcterms:W3CDTF">2018-11-05T23:09:43Z</dcterms:modified>
</cp:coreProperties>
</file>